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2" r:id="rId2"/>
    <p:sldId id="256" r:id="rId3"/>
    <p:sldId id="295" r:id="rId4"/>
    <p:sldId id="287" r:id="rId5"/>
    <p:sldId id="288" r:id="rId6"/>
    <p:sldId id="294" r:id="rId7"/>
    <p:sldId id="286" r:id="rId8"/>
    <p:sldId id="280" r:id="rId9"/>
    <p:sldId id="274" r:id="rId10"/>
    <p:sldId id="291" r:id="rId1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32523"/>
    <a:srgbClr val="FFFFFF"/>
    <a:srgbClr val="000000"/>
    <a:srgbClr val="0000CC"/>
    <a:srgbClr val="E4CEA4"/>
    <a:srgbClr val="7C7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81" autoAdjust="0"/>
  </p:normalViewPr>
  <p:slideViewPr>
    <p:cSldViewPr>
      <p:cViewPr varScale="1">
        <p:scale>
          <a:sx n="86" d="100"/>
          <a:sy n="86" d="100"/>
        </p:scale>
        <p:origin x="1243" y="67"/>
      </p:cViewPr>
      <p:guideLst>
        <p:guide orient="horz" pos="2880"/>
        <p:guide pos="2160"/>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3T01:04:50.04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2T22:33:47.698"/>
    </inkml:context>
    <inkml:brush xml:id="br0">
      <inkml:brushProperty name="width" value="0.1" units="cm"/>
      <inkml:brushProperty name="height" value="0.1" units="cm"/>
      <inkml:brushProperty name="color" value="#004F8B"/>
    </inkml:brush>
  </inkml:definitions>
  <inkml:trace contextRef="#ctx0" brushRef="#br0">0 2177 24575,'1'-2'0,"-1"0"0,1 1 0,0-1 0,0 0 0,0 0 0,0 1 0,0-1 0,0 1 0,0-1 0,0 1 0,1-1 0,-1 1 0,1-1 0,-1 1 0,3-1 0,25-18 0,-11 11 0,1 1 0,0 0 0,1 2 0,34-7 0,-51 12 0,19-3 0,-1 1 0,1 1 0,23 1 0,-22 1 0,1-1 0,32-6 0,43-7 0,10-2 0,-51 8 0,-43 7 0,0-1 0,25-6 0,-35 6 0,0 1 0,-1-1 0,1 0 0,0-1 0,-1 1 0,0-1 0,0 0 0,1 0 0,-1 0 0,-1-1 0,1 1 0,3-5 0,3-3 0,0 1 0,1 1 0,0 0 0,1 0 0,0 1 0,0 0 0,20-9 0,-15 9 0,-2-1 0,1 0 0,-1-2 0,15-13 0,-7 5 0,-19 17 0,-1 0 0,0 0 0,0-1 0,0 0 0,0 1 0,0-1 0,-1 0 0,1 0 0,-1-1 0,0 1 0,0 0 0,0-1 0,0 1 0,-1-1 0,1 0 0,-1 1 0,2-9 0,-1-10 0,0-1 0,-4-43 0,1-19 0,2 83 0,-1-1 0,1 0 0,-1 0 0,1 1 0,0-1 0,0 0 0,0 1 0,1-1 0,-1 1 0,1-1 0,-1 1 0,1 0 0,0-1 0,0 1 0,0 0 0,0 0 0,3-2 0,4-3 0,2 1 0,-1 0 0,11-5 0,-12 7 0,-2 0 0,1 0 0,0-1 0,-1 1 0,11-11 0,-7 6 0,1-1 0,0 2 0,0-1 0,1 2 0,0-1 0,0 2 0,0 0 0,18-5 0,16-8 0,-16 6 0,-20 9 0,-1 0 0,-1 0 0,1-1 0,-1 0 0,0-1 0,16-12 0,-19 13 0,-1 1 0,1 0 0,0 0 0,9-4 0,-11 7 0,-1 0 0,0 0 0,0-1 0,0 1 0,0-1 0,-1 0 0,1 0 0,0 0 0,-1 0 0,1-1 0,-1 1 0,0-1 0,0 1 0,0-1 0,0 0 0,0 0 0,-1 1 0,1-1 0,-1-1 0,0 1 0,0 0 0,1-4 0,1-12 0,-2 1 0,0-1 0,-2-24 0,-1 27 0,2 0 0,0 0 0,1 0 0,1 0 0,3-17 0,-1 20 0,-1 1 0,2-1 0,-1 1 0,9-14 0,-9 20 0,0 0 0,0 0 0,1 1 0,0-1 0,0 1 0,0 0 0,1 1 0,0-1 0,6-3 0,112-66 0,-117 70 0,0 0 0,-1 0 0,1-1 0,-1 1 0,0-2 0,-1 1 0,1-1 0,-1 1 0,0-2 0,7-10 0,-2-2 0,0-1 0,11-30 0,-16 35 0,-1 7 0,0 0 0,1-1 0,0 1 0,0 1 0,0-1 0,1 1 0,0 0 0,12-10 0,6-3 0,33-21 0,-34 26 0,-13 6 0,1-1 0,-2 0 0,1 0 0,-2-1 0,1 0 0,12-22 0,20-26 0,-35 52 0,8-9 0,0 0 0,30-26 0,-38 38 0,0 0 0,-1 0 0,1 0 0,1 1 0,-1 0 0,0 0 0,1 1 0,0 0 0,-1 0 0,1 0 0,0 1 0,13-1 0,-6 2 0,0 0 0,1-1 0,-1-1 0,0-1 0,0 0 0,-1 0 0,1-2 0,-1 0 0,1 0 0,20-12 0,-25 12 0,1 1 0,0 0 0,0 1 0,0 0 0,0 0 0,0 1 0,18-1 0,-15 1 0,-1 1 0,1-2 0,0 0 0,20-7 0,-26 6 0,0 2 0,1-1 0,-1 1 0,1 0 0,0 1 0,0 0 0,-1 0 0,1 0 0,0 1 0,14 2 0,-16-2 0,0 0 0,-1-1 0,1 1 0,0-1 0,0-1 0,-1 1 0,1-1 0,0 0 0,-1 0 0,0 0 0,1-1 0,-1 0 0,0 0 0,-1 0 0,1-1 0,0 1 0,4-7 0,0 3 0,1 0 0,-1 0 0,12-6 0,-8 9 0,-1 0 0,1 1 0,-1 0 0,1 1 0,0 1 0,0 0 0,0 1 0,0 0 0,20 3 0,5-1 0,-27-1 0,-1 0 0,1 1 0,0 0 0,-1 1 0,0 0 0,1 1 0,10 6 0,33 10 0,-23-12 0,-12-3 0,0 1 0,24 10 0,-25-9-1365,-1 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2T22:33:49.887"/>
    </inkml:context>
    <inkml:brush xml:id="br0">
      <inkml:brushProperty name="width" value="0.1" units="cm"/>
      <inkml:brushProperty name="height" value="0.1" units="cm"/>
      <inkml:brushProperty name="color" value="#004F8B"/>
    </inkml:brush>
  </inkml:definitions>
  <inkml:trace contextRef="#ctx0" brushRef="#br0">0 0 24575,'5'0'0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3T01:29:07.68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6A7E5C7D-197D-4333-9603-1F74ACAC3188}" type="datetimeFigureOut">
              <a:rPr lang="en-US" smtClean="0"/>
              <a:t>8/3/2023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F97D88F-9C18-46DF-B4A0-15D1256D00D3}" type="slidenum">
              <a:rPr lang="en-US" smtClean="0"/>
              <a:t>‹#›</a:t>
            </a:fld>
            <a:endParaRPr lang="en-US"/>
          </a:p>
        </p:txBody>
      </p:sp>
    </p:spTree>
    <p:extLst>
      <p:ext uri="{BB962C8B-B14F-4D97-AF65-F5344CB8AC3E}">
        <p14:creationId xmlns:p14="http://schemas.microsoft.com/office/powerpoint/2010/main" val="97686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7D88F-9C18-46DF-B4A0-15D1256D00D3}" type="slidenum">
              <a:rPr lang="en-US" smtClean="0"/>
              <a:t>2</a:t>
            </a:fld>
            <a:endParaRPr lang="en-US"/>
          </a:p>
        </p:txBody>
      </p:sp>
    </p:spTree>
    <p:extLst>
      <p:ext uri="{BB962C8B-B14F-4D97-AF65-F5344CB8AC3E}">
        <p14:creationId xmlns:p14="http://schemas.microsoft.com/office/powerpoint/2010/main" val="265430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41EF5-1457-48C7-A412-D051EE3569A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5776-165C-42BC-B347-0604DE2F5141}" type="slidenum">
              <a:rPr lang="en-US" smtClean="0"/>
              <a:t>‹#›</a:t>
            </a:fld>
            <a:endParaRPr lang="en-US"/>
          </a:p>
        </p:txBody>
      </p:sp>
    </p:spTree>
    <p:extLst>
      <p:ext uri="{BB962C8B-B14F-4D97-AF65-F5344CB8AC3E}">
        <p14:creationId xmlns:p14="http://schemas.microsoft.com/office/powerpoint/2010/main" val="142950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41EF5-1457-48C7-A412-D051EE3569A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5776-165C-42BC-B347-0604DE2F5141}" type="slidenum">
              <a:rPr lang="en-US" smtClean="0"/>
              <a:t>‹#›</a:t>
            </a:fld>
            <a:endParaRPr lang="en-US"/>
          </a:p>
        </p:txBody>
      </p:sp>
    </p:spTree>
    <p:extLst>
      <p:ext uri="{BB962C8B-B14F-4D97-AF65-F5344CB8AC3E}">
        <p14:creationId xmlns:p14="http://schemas.microsoft.com/office/powerpoint/2010/main" val="289796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41EF5-1457-48C7-A412-D051EE3569A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5776-165C-42BC-B347-0604DE2F5141}" type="slidenum">
              <a:rPr lang="en-US" smtClean="0"/>
              <a:t>‹#›</a:t>
            </a:fld>
            <a:endParaRPr lang="en-US"/>
          </a:p>
        </p:txBody>
      </p:sp>
    </p:spTree>
    <p:extLst>
      <p:ext uri="{BB962C8B-B14F-4D97-AF65-F5344CB8AC3E}">
        <p14:creationId xmlns:p14="http://schemas.microsoft.com/office/powerpoint/2010/main" val="419948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41EF5-1457-48C7-A412-D051EE3569A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5776-165C-42BC-B347-0604DE2F5141}" type="slidenum">
              <a:rPr lang="en-US" smtClean="0"/>
              <a:t>‹#›</a:t>
            </a:fld>
            <a:endParaRPr lang="en-US"/>
          </a:p>
        </p:txBody>
      </p:sp>
    </p:spTree>
    <p:extLst>
      <p:ext uri="{BB962C8B-B14F-4D97-AF65-F5344CB8AC3E}">
        <p14:creationId xmlns:p14="http://schemas.microsoft.com/office/powerpoint/2010/main" val="69830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41EF5-1457-48C7-A412-D051EE3569A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5776-165C-42BC-B347-0604DE2F5141}" type="slidenum">
              <a:rPr lang="en-US" smtClean="0"/>
              <a:t>‹#›</a:t>
            </a:fld>
            <a:endParaRPr lang="en-US"/>
          </a:p>
        </p:txBody>
      </p:sp>
    </p:spTree>
    <p:extLst>
      <p:ext uri="{BB962C8B-B14F-4D97-AF65-F5344CB8AC3E}">
        <p14:creationId xmlns:p14="http://schemas.microsoft.com/office/powerpoint/2010/main" val="18402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41EF5-1457-48C7-A412-D051EE3569A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35776-165C-42BC-B347-0604DE2F5141}" type="slidenum">
              <a:rPr lang="en-US" smtClean="0"/>
              <a:t>‹#›</a:t>
            </a:fld>
            <a:endParaRPr lang="en-US"/>
          </a:p>
        </p:txBody>
      </p:sp>
    </p:spTree>
    <p:extLst>
      <p:ext uri="{BB962C8B-B14F-4D97-AF65-F5344CB8AC3E}">
        <p14:creationId xmlns:p14="http://schemas.microsoft.com/office/powerpoint/2010/main" val="294094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41EF5-1457-48C7-A412-D051EE3569A9}"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35776-165C-42BC-B347-0604DE2F5141}" type="slidenum">
              <a:rPr lang="en-US" smtClean="0"/>
              <a:t>‹#›</a:t>
            </a:fld>
            <a:endParaRPr lang="en-US"/>
          </a:p>
        </p:txBody>
      </p:sp>
    </p:spTree>
    <p:extLst>
      <p:ext uri="{BB962C8B-B14F-4D97-AF65-F5344CB8AC3E}">
        <p14:creationId xmlns:p14="http://schemas.microsoft.com/office/powerpoint/2010/main" val="155450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41EF5-1457-48C7-A412-D051EE3569A9}"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35776-165C-42BC-B347-0604DE2F5141}" type="slidenum">
              <a:rPr lang="en-US" smtClean="0"/>
              <a:t>‹#›</a:t>
            </a:fld>
            <a:endParaRPr lang="en-US"/>
          </a:p>
        </p:txBody>
      </p:sp>
    </p:spTree>
    <p:extLst>
      <p:ext uri="{BB962C8B-B14F-4D97-AF65-F5344CB8AC3E}">
        <p14:creationId xmlns:p14="http://schemas.microsoft.com/office/powerpoint/2010/main" val="113549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41EF5-1457-48C7-A412-D051EE3569A9}"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35776-165C-42BC-B347-0604DE2F5141}" type="slidenum">
              <a:rPr lang="en-US" smtClean="0"/>
              <a:t>‹#›</a:t>
            </a:fld>
            <a:endParaRPr lang="en-US"/>
          </a:p>
        </p:txBody>
      </p:sp>
    </p:spTree>
    <p:extLst>
      <p:ext uri="{BB962C8B-B14F-4D97-AF65-F5344CB8AC3E}">
        <p14:creationId xmlns:p14="http://schemas.microsoft.com/office/powerpoint/2010/main" val="307276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41EF5-1457-48C7-A412-D051EE3569A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35776-165C-42BC-B347-0604DE2F5141}" type="slidenum">
              <a:rPr lang="en-US" smtClean="0"/>
              <a:t>‹#›</a:t>
            </a:fld>
            <a:endParaRPr lang="en-US"/>
          </a:p>
        </p:txBody>
      </p:sp>
    </p:spTree>
    <p:extLst>
      <p:ext uri="{BB962C8B-B14F-4D97-AF65-F5344CB8AC3E}">
        <p14:creationId xmlns:p14="http://schemas.microsoft.com/office/powerpoint/2010/main" val="244945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41EF5-1457-48C7-A412-D051EE3569A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35776-165C-42BC-B347-0604DE2F5141}" type="slidenum">
              <a:rPr lang="en-US" smtClean="0"/>
              <a:t>‹#›</a:t>
            </a:fld>
            <a:endParaRPr lang="en-US"/>
          </a:p>
        </p:txBody>
      </p:sp>
    </p:spTree>
    <p:extLst>
      <p:ext uri="{BB962C8B-B14F-4D97-AF65-F5344CB8AC3E}">
        <p14:creationId xmlns:p14="http://schemas.microsoft.com/office/powerpoint/2010/main" val="117096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41EF5-1457-48C7-A412-D051EE3569A9}" type="datetimeFigureOut">
              <a:rPr lang="en-US" smtClean="0"/>
              <a:t>8/3/2023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35776-165C-42BC-B347-0604DE2F5141}" type="slidenum">
              <a:rPr lang="en-US" smtClean="0"/>
              <a:t>‹#›</a:t>
            </a:fld>
            <a:endParaRPr lang="en-US"/>
          </a:p>
        </p:txBody>
      </p:sp>
    </p:spTree>
    <p:extLst>
      <p:ext uri="{BB962C8B-B14F-4D97-AF65-F5344CB8AC3E}">
        <p14:creationId xmlns:p14="http://schemas.microsoft.com/office/powerpoint/2010/main" val="431809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ales@vegasranche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customXml" Target="../ink/ink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470D-97D3-B972-CA31-28E3F7A03F6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61BEDD3-9CE7-AC96-CC31-26329F03C929}"/>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9B374B6-172F-F706-6079-686F52E91B7A}"/>
              </a:ext>
            </a:extLst>
          </p:cNvPr>
          <p:cNvPicPr>
            <a:picLocks noChangeAspect="1"/>
          </p:cNvPicPr>
          <p:nvPr/>
        </p:nvPicPr>
        <p:blipFill>
          <a:blip r:embed="rId2"/>
          <a:stretch>
            <a:fillRect/>
          </a:stretch>
        </p:blipFill>
        <p:spPr>
          <a:xfrm>
            <a:off x="0" y="0"/>
            <a:ext cx="9144000" cy="5712139"/>
          </a:xfrm>
          <a:prstGeom prst="rect">
            <a:avLst/>
          </a:prstGeom>
        </p:spPr>
      </p:pic>
      <p:sp>
        <p:nvSpPr>
          <p:cNvPr id="5" name="TextBox 3">
            <a:extLst>
              <a:ext uri="{FF2B5EF4-FFF2-40B4-BE49-F238E27FC236}">
                <a16:creationId xmlns:a16="http://schemas.microsoft.com/office/drawing/2014/main" id="{CA3E3044-B12C-4F02-8F2C-E3EAADA5672D}"/>
              </a:ext>
            </a:extLst>
          </p:cNvPr>
          <p:cNvSpPr txBox="1"/>
          <p:nvPr/>
        </p:nvSpPr>
        <p:spPr>
          <a:xfrm>
            <a:off x="38100" y="5710367"/>
            <a:ext cx="9067800" cy="1138773"/>
          </a:xfrm>
          <a:prstGeom prst="rect">
            <a:avLst/>
          </a:prstGeom>
          <a:ln w="76200">
            <a:solidFill>
              <a:schemeClr val="accent2">
                <a:lumMod val="50000"/>
              </a:schemeClr>
            </a:solidFill>
          </a:ln>
        </p:spPr>
        <p:style>
          <a:lnRef idx="0">
            <a:scrgbClr r="0" g="0" b="0"/>
          </a:lnRef>
          <a:fillRef idx="1002">
            <a:schemeClr val="lt1"/>
          </a:fillRef>
          <a:effectRef idx="0">
            <a:scrgbClr r="0" g="0" b="0"/>
          </a:effectRef>
          <a:fontRef idx="major"/>
        </p:style>
        <p:txBody>
          <a:bodyPr wrap="square" rtlCol="0">
            <a:spAutoFit/>
          </a:bodyPr>
          <a:lstStyle>
            <a:defPPr>
              <a:defRPr lang="en-US"/>
            </a:defPPr>
            <a:lvl1pPr marL="0" algn="l" defTabSz="914400" rtl="0" eaLnBrk="1" latinLnBrk="0" hangingPunct="1">
              <a:defRPr sz="18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j-lt"/>
                <a:ea typeface="+mj-ea"/>
                <a:cs typeface="+mj-cs"/>
              </a:defRPr>
            </a:lvl2pPr>
            <a:lvl3pPr marL="914400" algn="l" defTabSz="914400" rtl="0" eaLnBrk="1" latinLnBrk="0" hangingPunct="1">
              <a:defRPr sz="1800" kern="1200">
                <a:solidFill>
                  <a:schemeClr val="tx1"/>
                </a:solidFill>
                <a:latin typeface="+mj-lt"/>
                <a:ea typeface="+mj-ea"/>
                <a:cs typeface="+mj-cs"/>
              </a:defRPr>
            </a:lvl3pPr>
            <a:lvl4pPr marL="1371600" algn="l" defTabSz="914400" rtl="0" eaLnBrk="1" latinLnBrk="0" hangingPunct="1">
              <a:defRPr sz="1800" kern="1200">
                <a:solidFill>
                  <a:schemeClr val="tx1"/>
                </a:solidFill>
                <a:latin typeface="+mj-lt"/>
                <a:ea typeface="+mj-ea"/>
                <a:cs typeface="+mj-cs"/>
              </a:defRPr>
            </a:lvl4pPr>
            <a:lvl5pPr marL="1828800" algn="l" defTabSz="914400" rtl="0" eaLnBrk="1" latinLnBrk="0" hangingPunct="1">
              <a:defRPr sz="1800" kern="1200">
                <a:solidFill>
                  <a:schemeClr val="tx1"/>
                </a:solidFill>
                <a:latin typeface="+mj-lt"/>
                <a:ea typeface="+mj-ea"/>
                <a:cs typeface="+mj-cs"/>
              </a:defRPr>
            </a:lvl5pPr>
            <a:lvl6pPr marL="2286000" algn="l" defTabSz="914400" rtl="0" eaLnBrk="1" latinLnBrk="0" hangingPunct="1">
              <a:defRPr sz="1800" kern="1200">
                <a:solidFill>
                  <a:schemeClr val="tx1"/>
                </a:solidFill>
                <a:latin typeface="+mj-lt"/>
                <a:ea typeface="+mj-ea"/>
                <a:cs typeface="+mj-cs"/>
              </a:defRPr>
            </a:lvl6pPr>
            <a:lvl7pPr marL="2743200" algn="l" defTabSz="914400" rtl="0" eaLnBrk="1" latinLnBrk="0" hangingPunct="1">
              <a:defRPr sz="1800" kern="1200">
                <a:solidFill>
                  <a:schemeClr val="tx1"/>
                </a:solidFill>
                <a:latin typeface="+mj-lt"/>
                <a:ea typeface="+mj-ea"/>
                <a:cs typeface="+mj-cs"/>
              </a:defRPr>
            </a:lvl7pPr>
            <a:lvl8pPr marL="3200400" algn="l" defTabSz="914400" rtl="0" eaLnBrk="1" latinLnBrk="0" hangingPunct="1">
              <a:defRPr sz="1800" kern="1200">
                <a:solidFill>
                  <a:schemeClr val="tx1"/>
                </a:solidFill>
                <a:latin typeface="+mj-lt"/>
                <a:ea typeface="+mj-ea"/>
                <a:cs typeface="+mj-cs"/>
              </a:defRPr>
            </a:lvl8pPr>
            <a:lvl9pPr marL="3657600" algn="l" defTabSz="914400" rtl="0" eaLnBrk="1" latinLnBrk="0" hangingPunct="1">
              <a:defRPr sz="1800" kern="1200">
                <a:solidFill>
                  <a:schemeClr val="tx1"/>
                </a:solidFill>
                <a:latin typeface="+mj-lt"/>
                <a:ea typeface="+mj-ea"/>
                <a:cs typeface="+mj-cs"/>
              </a:defRPr>
            </a:lvl9pPr>
          </a:lstStyle>
          <a:p>
            <a:r>
              <a:rPr lang="en-US" sz="2000" dirty="0">
                <a:latin typeface="Algerian" panose="04020705040A02060702" pitchFamily="82" charset="0"/>
              </a:rPr>
              <a:t>                                  </a:t>
            </a:r>
            <a:r>
              <a:rPr lang="en-US" sz="4000" b="1" dirty="0">
                <a:latin typeface="Algerian" panose="04020705040A02060702" pitchFamily="82" charset="0"/>
              </a:rPr>
              <a:t>DEER CREEK PARK </a:t>
            </a:r>
          </a:p>
          <a:p>
            <a:r>
              <a:rPr lang="en-US" sz="2800" b="1" dirty="0">
                <a:solidFill>
                  <a:srgbClr val="FF0000"/>
                </a:solidFill>
                <a:latin typeface="Algerian" panose="04020705040A02060702" pitchFamily="82" charset="0"/>
              </a:rPr>
              <a:t>       </a:t>
            </a:r>
            <a:r>
              <a:rPr lang="en-US" sz="2400" b="1" dirty="0">
                <a:solidFill>
                  <a:srgbClr val="FF0000"/>
                </a:solidFill>
                <a:latin typeface="Algerian" panose="04020705040A02060702" pitchFamily="82" charset="0"/>
              </a:rPr>
              <a:t>first time offered to the public in over 80 years</a:t>
            </a:r>
          </a:p>
        </p:txBody>
      </p:sp>
    </p:spTree>
    <p:extLst>
      <p:ext uri="{BB962C8B-B14F-4D97-AF65-F5344CB8AC3E}">
        <p14:creationId xmlns:p14="http://schemas.microsoft.com/office/powerpoint/2010/main" val="138450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2FDA-C35C-4114-9D6B-D95481A4B4A5}"/>
              </a:ext>
            </a:extLst>
          </p:cNvPr>
          <p:cNvSpPr>
            <a:spLocks noGrp="1"/>
          </p:cNvSpPr>
          <p:nvPr>
            <p:ph type="title"/>
          </p:nvPr>
        </p:nvSpPr>
        <p:spPr>
          <a:xfrm>
            <a:off x="159544" y="185738"/>
            <a:ext cx="8839200" cy="1042452"/>
          </a:xfrm>
          <a:ln w="57150">
            <a:solidFill>
              <a:schemeClr val="accent2">
                <a:lumMod val="50000"/>
              </a:schemeClr>
            </a:solidFill>
          </a:ln>
        </p:spPr>
        <p:txBody>
          <a:bodyPr>
            <a:normAutofit/>
          </a:bodyPr>
          <a:lstStyle/>
          <a:p>
            <a:r>
              <a:rPr lang="en-US" sz="4800" b="1" i="1" dirty="0">
                <a:solidFill>
                  <a:schemeClr val="accent2">
                    <a:lumMod val="50000"/>
                  </a:schemeClr>
                </a:solidFill>
                <a:latin typeface="Algerian" panose="04020705040A02060702" pitchFamily="82" charset="0"/>
              </a:rPr>
              <a:t>Deer creek park </a:t>
            </a:r>
          </a:p>
        </p:txBody>
      </p:sp>
      <p:sp>
        <p:nvSpPr>
          <p:cNvPr id="3" name="Content Placeholder 2">
            <a:extLst>
              <a:ext uri="{FF2B5EF4-FFF2-40B4-BE49-F238E27FC236}">
                <a16:creationId xmlns:a16="http://schemas.microsoft.com/office/drawing/2014/main" id="{9144A25E-EB0E-4A6F-BE15-AFB51918B1F8}"/>
              </a:ext>
            </a:extLst>
          </p:cNvPr>
          <p:cNvSpPr>
            <a:spLocks noGrp="1"/>
          </p:cNvSpPr>
          <p:nvPr>
            <p:ph idx="1"/>
          </p:nvPr>
        </p:nvSpPr>
        <p:spPr>
          <a:xfrm>
            <a:off x="152400" y="1447800"/>
            <a:ext cx="8839200" cy="1219200"/>
          </a:xfrm>
          <a:ln w="38100">
            <a:solidFill>
              <a:schemeClr val="accent2">
                <a:lumMod val="50000"/>
              </a:schemeClr>
            </a:solidFill>
          </a:ln>
        </p:spPr>
        <p:txBody>
          <a:bodyPr>
            <a:normAutofit fontScale="25000" lnSpcReduction="20000"/>
          </a:bodyPr>
          <a:lstStyle/>
          <a:p>
            <a:pPr marL="0" indent="0" algn="ctr">
              <a:buNone/>
            </a:pPr>
            <a:r>
              <a:rPr lang="en-US" sz="7200" dirty="0">
                <a:solidFill>
                  <a:schemeClr val="accent2">
                    <a:lumMod val="50000"/>
                  </a:schemeClr>
                </a:solidFill>
                <a:latin typeface="Algerian" panose="04020705040A02060702" pitchFamily="82" charset="0"/>
              </a:rPr>
              <a:t>These properties are being offered for sale at a sales price of</a:t>
            </a:r>
          </a:p>
          <a:p>
            <a:pPr marL="0" indent="0" algn="ctr">
              <a:buNone/>
            </a:pPr>
            <a:r>
              <a:rPr lang="en-US" sz="7200" dirty="0">
                <a:solidFill>
                  <a:schemeClr val="accent2">
                    <a:lumMod val="50000"/>
                  </a:schemeClr>
                </a:solidFill>
                <a:latin typeface="Algerian" panose="04020705040A02060702" pitchFamily="82" charset="0"/>
              </a:rPr>
              <a:t> </a:t>
            </a:r>
            <a:r>
              <a:rPr lang="en-US" sz="9600" b="1" i="1" dirty="0">
                <a:solidFill>
                  <a:schemeClr val="accent2">
                    <a:lumMod val="50000"/>
                  </a:schemeClr>
                </a:solidFill>
                <a:latin typeface="Algerian" panose="04020705040A02060702" pitchFamily="82" charset="0"/>
              </a:rPr>
              <a:t>$5,900,000.</a:t>
            </a:r>
          </a:p>
          <a:p>
            <a:pPr marL="0" indent="0" algn="ctr">
              <a:buNone/>
            </a:pPr>
            <a:r>
              <a:rPr lang="en-US" sz="7200" dirty="0">
                <a:solidFill>
                  <a:schemeClr val="accent2">
                    <a:lumMod val="50000"/>
                  </a:schemeClr>
                </a:solidFill>
                <a:latin typeface="Algerian" panose="04020705040A02060702" pitchFamily="82" charset="0"/>
              </a:rPr>
              <a:t>in an as is, where is and with all faults condition</a:t>
            </a:r>
          </a:p>
          <a:p>
            <a:pPr marL="0" indent="0" algn="ctr">
              <a:buNone/>
            </a:pPr>
            <a:r>
              <a:rPr lang="en-US" sz="7200" dirty="0">
                <a:solidFill>
                  <a:schemeClr val="accent2">
                    <a:lumMod val="50000"/>
                  </a:schemeClr>
                </a:solidFill>
                <a:latin typeface="Algerian" panose="04020705040A02060702" pitchFamily="82" charset="0"/>
              </a:rPr>
              <a:t>Partial owners are Nevada Real Estate Licensee’s </a:t>
            </a:r>
          </a:p>
        </p:txBody>
      </p:sp>
      <p:sp>
        <p:nvSpPr>
          <p:cNvPr id="5" name="TextBox 4">
            <a:extLst>
              <a:ext uri="{FF2B5EF4-FFF2-40B4-BE49-F238E27FC236}">
                <a16:creationId xmlns:a16="http://schemas.microsoft.com/office/drawing/2014/main" id="{68853AD8-3AE8-4FC5-B4B9-9955F6C98E68}"/>
              </a:ext>
            </a:extLst>
          </p:cNvPr>
          <p:cNvSpPr txBox="1"/>
          <p:nvPr/>
        </p:nvSpPr>
        <p:spPr>
          <a:xfrm>
            <a:off x="152400" y="2886610"/>
            <a:ext cx="8839200" cy="3785652"/>
          </a:xfrm>
          <a:prstGeom prst="rect">
            <a:avLst/>
          </a:prstGeom>
          <a:noFill/>
          <a:ln w="38100">
            <a:solidFill>
              <a:schemeClr val="accent2">
                <a:lumMod val="50000"/>
              </a:schemeClr>
            </a:solidFill>
          </a:ln>
        </p:spPr>
        <p:txBody>
          <a:bodyPr wrap="square">
            <a:spAutoFit/>
          </a:bodyPr>
          <a:lstStyle/>
          <a:p>
            <a:pPr algn="ctr"/>
            <a:r>
              <a:rPr lang="en-US" sz="3000" b="1" i="1" dirty="0">
                <a:latin typeface="Aldhabi" panose="01000000000000000000" pitchFamily="2" charset="-78"/>
                <a:cs typeface="Aldhabi" panose="01000000000000000000" pitchFamily="2" charset="-78"/>
              </a:rPr>
              <a:t>Exclusively Offered By:   David Hensley </a:t>
            </a:r>
          </a:p>
          <a:p>
            <a:pPr algn="ctr"/>
            <a:r>
              <a:rPr lang="en-US" sz="3000" b="1" i="1" dirty="0">
                <a:latin typeface="Aldhabi" panose="01000000000000000000" pitchFamily="2" charset="-78"/>
                <a:cs typeface="Aldhabi" panose="01000000000000000000" pitchFamily="2" charset="-78"/>
              </a:rPr>
              <a:t>Nevada Real Estate License # 004261</a:t>
            </a:r>
          </a:p>
          <a:p>
            <a:pPr algn="ctr"/>
            <a:r>
              <a:rPr lang="en-US" sz="3000" b="1" i="1" dirty="0">
                <a:latin typeface="Aldhabi" panose="01000000000000000000" pitchFamily="2" charset="-78"/>
                <a:cs typeface="Aldhabi" panose="01000000000000000000" pitchFamily="2" charset="-78"/>
              </a:rPr>
              <a:t>    Clark County Management Corporation</a:t>
            </a:r>
          </a:p>
          <a:p>
            <a:pPr algn="ctr"/>
            <a:r>
              <a:rPr lang="en-US" sz="3000" b="1" i="1" dirty="0">
                <a:latin typeface="Aldhabi" panose="01000000000000000000" pitchFamily="2" charset="-78"/>
                <a:cs typeface="Aldhabi" panose="01000000000000000000" pitchFamily="2" charset="-78"/>
              </a:rPr>
              <a:t>          7490 West Sahara Ave.</a:t>
            </a:r>
          </a:p>
          <a:p>
            <a:pPr algn="ctr"/>
            <a:r>
              <a:rPr lang="en-US" sz="3000" b="1" i="1" dirty="0">
                <a:latin typeface="Aldhabi" panose="01000000000000000000" pitchFamily="2" charset="-78"/>
                <a:cs typeface="Aldhabi" panose="01000000000000000000" pitchFamily="2" charset="-78"/>
              </a:rPr>
              <a:t>         Las Vegas, Nevada 89117</a:t>
            </a:r>
          </a:p>
          <a:p>
            <a:pPr algn="ctr"/>
            <a:r>
              <a:rPr lang="en-US" sz="3000" b="1" i="1" dirty="0">
                <a:latin typeface="Aldhabi" panose="01000000000000000000" pitchFamily="2" charset="-78"/>
                <a:cs typeface="Aldhabi" panose="01000000000000000000" pitchFamily="2" charset="-78"/>
              </a:rPr>
              <a:t>      Phone: 702-325-4298   </a:t>
            </a:r>
          </a:p>
          <a:p>
            <a:pPr algn="ctr"/>
            <a:r>
              <a:rPr lang="en-US" sz="3000" b="1" i="1" dirty="0">
                <a:latin typeface="Aldhabi" panose="01000000000000000000" pitchFamily="2" charset="-78"/>
                <a:cs typeface="Aldhabi" panose="01000000000000000000" pitchFamily="2" charset="-78"/>
              </a:rPr>
              <a:t>Website: www.VegasRanches.com  </a:t>
            </a:r>
          </a:p>
          <a:p>
            <a:pPr algn="ctr"/>
            <a:r>
              <a:rPr lang="en-US" sz="3000" b="1" i="1" dirty="0">
                <a:latin typeface="Aldhabi" panose="01000000000000000000" pitchFamily="2" charset="-78"/>
                <a:cs typeface="Aldhabi" panose="01000000000000000000" pitchFamily="2" charset="-78"/>
              </a:rPr>
              <a:t>Email: </a:t>
            </a:r>
            <a:r>
              <a:rPr lang="en-US" sz="3000" b="1" i="1" dirty="0">
                <a:latin typeface="Aldhabi" panose="01000000000000000000" pitchFamily="2" charset="-78"/>
                <a:cs typeface="Aldhabi" panose="01000000000000000000" pitchFamily="2" charset="-78"/>
                <a:hlinkClick r:id="rId2"/>
              </a:rPr>
              <a:t>sales@vegasranches.com</a:t>
            </a:r>
            <a:endParaRPr lang="en-US" sz="28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29711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05496"/>
            <a:ext cx="8839200" cy="426998"/>
          </a:xfrm>
          <a:ln w="38100">
            <a:solidFill>
              <a:schemeClr val="accent6">
                <a:lumMod val="50000"/>
              </a:schemeClr>
            </a:solidFill>
          </a:ln>
        </p:spPr>
        <p:txBody>
          <a:bodyPr>
            <a:noAutofit/>
          </a:bodyPr>
          <a:lstStyle/>
          <a:p>
            <a:r>
              <a:rPr lang="en-US" sz="3200" b="1" i="1" dirty="0">
                <a:solidFill>
                  <a:schemeClr val="accent2">
                    <a:lumMod val="50000"/>
                  </a:schemeClr>
                </a:solidFill>
                <a:latin typeface="Algerian" panose="04020705040A02060702" pitchFamily="82" charset="0"/>
              </a:rPr>
              <a:t>Deer creek park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405" t="40418" r="33891" b="17334"/>
          <a:stretch/>
        </p:blipFill>
        <p:spPr>
          <a:xfrm>
            <a:off x="228600" y="1096182"/>
            <a:ext cx="5791200" cy="5638564"/>
          </a:xfrm>
          <a:prstGeom prst="rect">
            <a:avLst/>
          </a:prstGeom>
          <a:solidFill>
            <a:srgbClr val="FFFFFF">
              <a:shade val="85000"/>
            </a:srgbClr>
          </a:solidFill>
          <a:ln w="38100" cap="sq">
            <a:solidFill>
              <a:schemeClr val="accent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1EBCC450-6122-4ACC-8165-A38871EF757E}"/>
              </a:ext>
            </a:extLst>
          </p:cNvPr>
          <p:cNvSpPr txBox="1"/>
          <p:nvPr/>
        </p:nvSpPr>
        <p:spPr>
          <a:xfrm>
            <a:off x="6172200" y="660449"/>
            <a:ext cx="2890560" cy="5970865"/>
          </a:xfrm>
          <a:prstGeom prst="rect">
            <a:avLst/>
          </a:prstGeom>
          <a:noFill/>
          <a:ln w="38100">
            <a:solidFill>
              <a:schemeClr val="accent2">
                <a:lumMod val="50000"/>
              </a:schemeClr>
            </a:solidFill>
          </a:ln>
        </p:spPr>
        <p:txBody>
          <a:bodyPr wrap="square" rtlCol="0">
            <a:spAutoFit/>
          </a:bodyPr>
          <a:lstStyle/>
          <a:p>
            <a:pPr algn="ctr"/>
            <a:r>
              <a:rPr lang="en-US" b="1" i="1" u="sng" dirty="0">
                <a:solidFill>
                  <a:schemeClr val="accent2">
                    <a:lumMod val="50000"/>
                  </a:schemeClr>
                </a:solidFill>
                <a:latin typeface="Algerian" panose="04020705040A02060702" pitchFamily="82" charset="0"/>
                <a:cs typeface="Aldhabi" panose="01000000000000000000" pitchFamily="2" charset="-78"/>
              </a:rPr>
              <a:t>Property overview </a:t>
            </a:r>
          </a:p>
          <a:p>
            <a:pPr algn="just"/>
            <a:r>
              <a:rPr lang="en-US" sz="1400" dirty="0">
                <a:latin typeface="Bernard MT Condensed" panose="02050806060905020404" pitchFamily="18" charset="0"/>
                <a:cs typeface="Aldhabi" panose="01000000000000000000" pitchFamily="2" charset="-78"/>
              </a:rPr>
              <a:t>These properties are an assembly of lots/owners being offered for sale as one property group. The Deer Creek Lodge and properties located in the historic Deer Creek Park Subdivision embrace the rich  history of  Las Vegas dating back to the late 1920’s and 30’s. Fueled by the Union Pacific Railroad, the original Deer Creek Park was the result of the nationwide boom of the roaring 20’s and the boomtown of  Las Vegas,.  Described in the Newspaper Article (left) that appeared in the Las Vegas Age in 1929 </a:t>
            </a:r>
            <a:r>
              <a:rPr lang="en-US" sz="1400" b="1" dirty="0">
                <a:latin typeface="Bernard MT Condensed" panose="02050806060905020404" pitchFamily="18" charset="0"/>
                <a:cs typeface="Aldhabi" panose="01000000000000000000" pitchFamily="2" charset="-78"/>
              </a:rPr>
              <a:t>“it is an ideal  location for a summer playground”.</a:t>
            </a:r>
            <a:r>
              <a:rPr lang="en-US" sz="1400" dirty="0">
                <a:latin typeface="Bernard MT Condensed" panose="02050806060905020404" pitchFamily="18" charset="0"/>
                <a:cs typeface="Aldhabi" panose="01000000000000000000" pitchFamily="2" charset="-78"/>
              </a:rPr>
              <a:t>  The original developers received approval for the Deer Creek Park subdivision by the Clark County Commission in 1932.  The future development opportunities range from maintaining the existing properties, restoration of older cabins to a wide variety of developments including a private recreation resort to an exclusive residential developments. </a:t>
            </a:r>
          </a:p>
          <a:p>
            <a:pPr algn="just"/>
            <a:endParaRPr lang="en-US" sz="1400" dirty="0">
              <a:latin typeface="Aldhabi" panose="01000000000000000000" pitchFamily="2" charset="-78"/>
              <a:cs typeface="Aldhabi" panose="01000000000000000000" pitchFamily="2" charset="-78"/>
            </a:endParaRP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1E90545D-A8D2-415A-A79F-0D745308FD7A}"/>
                  </a:ext>
                </a:extLst>
              </p14:cNvPr>
              <p14:cNvContentPartPr/>
              <p14:nvPr/>
            </p14:nvContentPartPr>
            <p14:xfrm>
              <a:off x="9304080" y="2357867"/>
              <a:ext cx="360" cy="360"/>
            </p14:xfrm>
          </p:contentPart>
        </mc:Choice>
        <mc:Fallback xmlns="">
          <p:pic>
            <p:nvPicPr>
              <p:cNvPr id="8" name="Ink 7">
                <a:extLst>
                  <a:ext uri="{FF2B5EF4-FFF2-40B4-BE49-F238E27FC236}">
                    <a16:creationId xmlns:a16="http://schemas.microsoft.com/office/drawing/2014/main" id="{1E90545D-A8D2-415A-A79F-0D745308FD7A}"/>
                  </a:ext>
                </a:extLst>
              </p:cNvPr>
              <p:cNvPicPr/>
              <p:nvPr/>
            </p:nvPicPr>
            <p:blipFill>
              <a:blip r:embed="rId6"/>
              <a:stretch>
                <a:fillRect/>
              </a:stretch>
            </p:blipFill>
            <p:spPr>
              <a:xfrm>
                <a:off x="9295440" y="2348867"/>
                <a:ext cx="18000" cy="18000"/>
              </a:xfrm>
              <a:prstGeom prst="rect">
                <a:avLst/>
              </a:prstGeom>
            </p:spPr>
          </p:pic>
        </mc:Fallback>
      </mc:AlternateContent>
      <p:sp>
        <p:nvSpPr>
          <p:cNvPr id="10" name="TextBox 9">
            <a:extLst>
              <a:ext uri="{FF2B5EF4-FFF2-40B4-BE49-F238E27FC236}">
                <a16:creationId xmlns:a16="http://schemas.microsoft.com/office/drawing/2014/main" id="{3F4C61A7-7304-AE11-F681-A18902F7EB37}"/>
              </a:ext>
            </a:extLst>
          </p:cNvPr>
          <p:cNvSpPr txBox="1"/>
          <p:nvPr/>
        </p:nvSpPr>
        <p:spPr>
          <a:xfrm>
            <a:off x="228600" y="660449"/>
            <a:ext cx="5791200" cy="307777"/>
          </a:xfrm>
          <a:prstGeom prst="rect">
            <a:avLst/>
          </a:prstGeom>
          <a:noFill/>
          <a:ln w="38100">
            <a:solidFill>
              <a:schemeClr val="accent6">
                <a:lumMod val="50000"/>
              </a:schemeClr>
            </a:solidFill>
          </a:ln>
        </p:spPr>
        <p:txBody>
          <a:bodyPr wrap="square" rtlCol="0">
            <a:spAutoFit/>
          </a:bodyPr>
          <a:lstStyle/>
          <a:p>
            <a:pPr algn="ctr"/>
            <a:r>
              <a:rPr lang="en-US" sz="1400" b="1" i="1" dirty="0">
                <a:solidFill>
                  <a:schemeClr val="accent2">
                    <a:lumMod val="50000"/>
                  </a:schemeClr>
                </a:solidFill>
                <a:latin typeface="Bernard MT Condensed" panose="02050806060905020404" pitchFamily="18" charset="0"/>
              </a:rPr>
              <a:t>   Las Vegas Age, Newspaper Ad  (Circa 1929)</a:t>
            </a:r>
          </a:p>
        </p:txBody>
      </p:sp>
    </p:spTree>
    <p:extLst>
      <p:ext uri="{BB962C8B-B14F-4D97-AF65-F5344CB8AC3E}">
        <p14:creationId xmlns:p14="http://schemas.microsoft.com/office/powerpoint/2010/main" val="206565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0DCF-E9D7-7993-4FDD-9E6AD92ED603}"/>
              </a:ext>
            </a:extLst>
          </p:cNvPr>
          <p:cNvSpPr>
            <a:spLocks noGrp="1"/>
          </p:cNvSpPr>
          <p:nvPr>
            <p:ph type="title"/>
          </p:nvPr>
        </p:nvSpPr>
        <p:spPr>
          <a:xfrm>
            <a:off x="152398" y="76200"/>
            <a:ext cx="8868914" cy="685800"/>
          </a:xfrm>
          <a:ln w="38100">
            <a:solidFill>
              <a:schemeClr val="accent2">
                <a:lumMod val="50000"/>
              </a:schemeClr>
            </a:solidFill>
          </a:ln>
        </p:spPr>
        <p:txBody>
          <a:bodyPr>
            <a:normAutofit fontScale="90000"/>
          </a:bodyPr>
          <a:lstStyle/>
          <a:p>
            <a:r>
              <a:rPr lang="en-US" b="1" i="1" dirty="0">
                <a:solidFill>
                  <a:schemeClr val="accent2">
                    <a:lumMod val="50000"/>
                  </a:schemeClr>
                </a:solidFill>
                <a:latin typeface="Bernard MT Condensed" panose="02050806060905020404" pitchFamily="18" charset="0"/>
              </a:rPr>
              <a:t>LOCATION AND VACINITY MAP</a:t>
            </a:r>
          </a:p>
        </p:txBody>
      </p:sp>
      <p:pic>
        <p:nvPicPr>
          <p:cNvPr id="4" name="Picture 3" descr="A map of a trail">
            <a:extLst>
              <a:ext uri="{FF2B5EF4-FFF2-40B4-BE49-F238E27FC236}">
                <a16:creationId xmlns:a16="http://schemas.microsoft.com/office/drawing/2014/main" id="{5862A369-7496-AA76-26B8-767BBEE8C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07" y="838200"/>
            <a:ext cx="8845105" cy="5867400"/>
          </a:xfrm>
          <a:prstGeom prst="rect">
            <a:avLst/>
          </a:prstGeom>
          <a:ln w="38100">
            <a:solidFill>
              <a:schemeClr val="accent2">
                <a:lumMod val="50000"/>
              </a:schemeClr>
            </a:solidFill>
          </a:ln>
        </p:spPr>
      </p:pic>
      <p:sp>
        <p:nvSpPr>
          <p:cNvPr id="11" name="Rectangle: Rounded Corners 10">
            <a:extLst>
              <a:ext uri="{FF2B5EF4-FFF2-40B4-BE49-F238E27FC236}">
                <a16:creationId xmlns:a16="http://schemas.microsoft.com/office/drawing/2014/main" id="{5A4FC0E2-21EC-FD3E-B77F-F72DBB721F44}"/>
              </a:ext>
            </a:extLst>
          </p:cNvPr>
          <p:cNvSpPr/>
          <p:nvPr/>
        </p:nvSpPr>
        <p:spPr>
          <a:xfrm>
            <a:off x="5638800" y="990600"/>
            <a:ext cx="2895600" cy="626268"/>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latin typeface="Bernard MT Condensed" panose="02050806060905020404" pitchFamily="18" charset="0"/>
              </a:rPr>
              <a:t>Deer Creek Park </a:t>
            </a:r>
          </a:p>
        </p:txBody>
      </p:sp>
      <p:sp>
        <p:nvSpPr>
          <p:cNvPr id="12" name="Rectangle 11">
            <a:extLst>
              <a:ext uri="{FF2B5EF4-FFF2-40B4-BE49-F238E27FC236}">
                <a16:creationId xmlns:a16="http://schemas.microsoft.com/office/drawing/2014/main" id="{8FF322C6-D4FF-CD66-EFA9-8446252673D8}"/>
              </a:ext>
            </a:extLst>
          </p:cNvPr>
          <p:cNvSpPr/>
          <p:nvPr/>
        </p:nvSpPr>
        <p:spPr>
          <a:xfrm>
            <a:off x="4267197" y="3049455"/>
            <a:ext cx="304800" cy="22860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24AAFBB-2EB9-9F02-4054-E2B87BD2F18D}"/>
              </a:ext>
            </a:extLst>
          </p:cNvPr>
          <p:cNvSpPr/>
          <p:nvPr/>
        </p:nvSpPr>
        <p:spPr>
          <a:xfrm>
            <a:off x="4495801" y="2819400"/>
            <a:ext cx="457200" cy="381000"/>
          </a:xfrm>
          <a:custGeom>
            <a:avLst/>
            <a:gdLst>
              <a:gd name="connsiteX0" fmla="*/ 375599 w 375599"/>
              <a:gd name="connsiteY0" fmla="*/ 0 h 262465"/>
              <a:gd name="connsiteX1" fmla="*/ 46987 w 375599"/>
              <a:gd name="connsiteY1" fmla="*/ 164307 h 262465"/>
              <a:gd name="connsiteX2" fmla="*/ 4124 w 375599"/>
              <a:gd name="connsiteY2" fmla="*/ 257175 h 262465"/>
              <a:gd name="connsiteX3" fmla="*/ 4124 w 375599"/>
              <a:gd name="connsiteY3" fmla="*/ 242888 h 262465"/>
            </a:gdLst>
            <a:ahLst/>
            <a:cxnLst>
              <a:cxn ang="0">
                <a:pos x="connsiteX0" y="connsiteY0"/>
              </a:cxn>
              <a:cxn ang="0">
                <a:pos x="connsiteX1" y="connsiteY1"/>
              </a:cxn>
              <a:cxn ang="0">
                <a:pos x="connsiteX2" y="connsiteY2"/>
              </a:cxn>
              <a:cxn ang="0">
                <a:pos x="connsiteX3" y="connsiteY3"/>
              </a:cxn>
            </a:cxnLst>
            <a:rect l="l" t="t" r="r" b="b"/>
            <a:pathLst>
              <a:path w="375599" h="262465">
                <a:moveTo>
                  <a:pt x="375599" y="0"/>
                </a:moveTo>
                <a:cubicBezTo>
                  <a:pt x="242249" y="60722"/>
                  <a:pt x="108899" y="121445"/>
                  <a:pt x="46987" y="164307"/>
                </a:cubicBezTo>
                <a:cubicBezTo>
                  <a:pt x="-14926" y="207170"/>
                  <a:pt x="11268" y="244078"/>
                  <a:pt x="4124" y="257175"/>
                </a:cubicBezTo>
                <a:cubicBezTo>
                  <a:pt x="-3020" y="270272"/>
                  <a:pt x="552" y="256580"/>
                  <a:pt x="4124" y="242888"/>
                </a:cubicBezTo>
              </a:path>
            </a:pathLst>
          </a:custGeom>
          <a:ln w="127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3D0CC49A-D761-9E2D-5462-4152E6ED00A1}"/>
              </a:ext>
            </a:extLst>
          </p:cNvPr>
          <p:cNvCxnSpPr>
            <a:cxnSpLocks/>
            <a:endCxn id="12" idx="0"/>
          </p:cNvCxnSpPr>
          <p:nvPr/>
        </p:nvCxnSpPr>
        <p:spPr>
          <a:xfrm flipH="1">
            <a:off x="4419597" y="1616868"/>
            <a:ext cx="1371603" cy="143258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709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49DC-92B2-458F-A223-4D1051FECEDA}"/>
              </a:ext>
            </a:extLst>
          </p:cNvPr>
          <p:cNvSpPr>
            <a:spLocks noGrp="1"/>
          </p:cNvSpPr>
          <p:nvPr>
            <p:ph type="title"/>
          </p:nvPr>
        </p:nvSpPr>
        <p:spPr>
          <a:xfrm>
            <a:off x="96715" y="95686"/>
            <a:ext cx="8935914" cy="490591"/>
          </a:xfrm>
          <a:noFill/>
          <a:ln w="57150">
            <a:solidFill>
              <a:schemeClr val="tx1"/>
            </a:solidFill>
          </a:ln>
        </p:spPr>
        <p:txBody>
          <a:bodyPr>
            <a:noAutofit/>
          </a:bodyPr>
          <a:lstStyle/>
          <a:p>
            <a:r>
              <a:rPr lang="en-US" sz="2400" b="1" i="1" u="sng" dirty="0">
                <a:solidFill>
                  <a:schemeClr val="accent2">
                    <a:lumMod val="50000"/>
                  </a:schemeClr>
                </a:solidFill>
                <a:latin typeface="Algerian" panose="04020705040A02060702" pitchFamily="82" charset="0"/>
              </a:rPr>
              <a:t>Deer Creek Park existing Lodges and structures</a:t>
            </a:r>
          </a:p>
        </p:txBody>
      </p:sp>
      <p:pic>
        <p:nvPicPr>
          <p:cNvPr id="4" name="Picture 3">
            <a:extLst>
              <a:ext uri="{FF2B5EF4-FFF2-40B4-BE49-F238E27FC236}">
                <a16:creationId xmlns:a16="http://schemas.microsoft.com/office/drawing/2014/main" id="{C8B24512-3727-4856-BC0E-375716395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60086" y="762000"/>
            <a:ext cx="3048881" cy="1802456"/>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9FCD731A-08C3-4E85-9E5C-586F2B7D2D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9001" y="757569"/>
            <a:ext cx="2939914" cy="1828878"/>
          </a:xfrm>
          <a:prstGeom prst="rect">
            <a:avLst/>
          </a:prstGeom>
          <a:ln w="76200" cap="sq" cmpd="thickThin">
            <a:solidFill>
              <a:srgbClr val="00000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37A638D7-FD42-4AA7-B910-96F04279A2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0087" y="4792943"/>
            <a:ext cx="3040313" cy="1907895"/>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45B3E5D1-FE9A-4B58-B707-AEC216D036C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29001" y="4792943"/>
            <a:ext cx="2939914" cy="1907895"/>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977056F4-2FF8-4CE2-B1E9-62A6E8884075}"/>
              </a:ext>
            </a:extLst>
          </p:cNvPr>
          <p:cNvSpPr txBox="1"/>
          <p:nvPr/>
        </p:nvSpPr>
        <p:spPr>
          <a:xfrm>
            <a:off x="520114" y="2309447"/>
            <a:ext cx="2396457" cy="276999"/>
          </a:xfrm>
          <a:prstGeom prst="rect">
            <a:avLst/>
          </a:prstGeom>
          <a:solidFill>
            <a:schemeClr val="accent1">
              <a:lumMod val="20000"/>
              <a:lumOff val="80000"/>
            </a:schemeClr>
          </a:solidFill>
          <a:ln w="38100">
            <a:solidFill>
              <a:srgbClr val="00B050"/>
            </a:solidFill>
          </a:ln>
        </p:spPr>
        <p:txBody>
          <a:bodyPr wrap="square" rtlCol="0">
            <a:spAutoFit/>
          </a:bodyPr>
          <a:lstStyle/>
          <a:p>
            <a:pPr algn="ctr"/>
            <a:r>
              <a:rPr lang="en-US" sz="1200" dirty="0">
                <a:solidFill>
                  <a:schemeClr val="tx2">
                    <a:lumMod val="50000"/>
                  </a:schemeClr>
                </a:solidFill>
                <a:latin typeface="Algerian" panose="04020705040A02060702" pitchFamily="82" charset="0"/>
              </a:rPr>
              <a:t>The Deer Creek park Lodge</a:t>
            </a:r>
          </a:p>
        </p:txBody>
      </p:sp>
      <p:sp>
        <p:nvSpPr>
          <p:cNvPr id="5" name="TextBox 4">
            <a:extLst>
              <a:ext uri="{FF2B5EF4-FFF2-40B4-BE49-F238E27FC236}">
                <a16:creationId xmlns:a16="http://schemas.microsoft.com/office/drawing/2014/main" id="{FDA4F5CC-C888-422E-8B91-37C6FBAAA9E1}"/>
              </a:ext>
            </a:extLst>
          </p:cNvPr>
          <p:cNvSpPr txBox="1"/>
          <p:nvPr/>
        </p:nvSpPr>
        <p:spPr>
          <a:xfrm>
            <a:off x="4209344" y="2287457"/>
            <a:ext cx="1676400" cy="276999"/>
          </a:xfrm>
          <a:prstGeom prst="rect">
            <a:avLst/>
          </a:prstGeom>
          <a:solidFill>
            <a:schemeClr val="accent5">
              <a:lumMod val="20000"/>
              <a:lumOff val="80000"/>
            </a:schemeClr>
          </a:solidFill>
          <a:ln w="28575">
            <a:solidFill>
              <a:srgbClr val="00B050"/>
            </a:solidFill>
          </a:ln>
        </p:spPr>
        <p:txBody>
          <a:bodyPr wrap="square" rtlCol="0">
            <a:spAutoFit/>
          </a:bodyPr>
          <a:lstStyle/>
          <a:p>
            <a:r>
              <a:rPr lang="en-US" sz="1200" dirty="0">
                <a:latin typeface="Algerian" panose="04020705040A02060702" pitchFamily="82" charset="0"/>
              </a:rPr>
              <a:t>LODGE GUEST CABIN</a:t>
            </a:r>
          </a:p>
        </p:txBody>
      </p:sp>
      <p:sp>
        <p:nvSpPr>
          <p:cNvPr id="7" name="TextBox 6">
            <a:extLst>
              <a:ext uri="{FF2B5EF4-FFF2-40B4-BE49-F238E27FC236}">
                <a16:creationId xmlns:a16="http://schemas.microsoft.com/office/drawing/2014/main" id="{217DE951-DD82-4A3C-9D91-C8A083825ADF}"/>
              </a:ext>
            </a:extLst>
          </p:cNvPr>
          <p:cNvSpPr txBox="1"/>
          <p:nvPr/>
        </p:nvSpPr>
        <p:spPr>
          <a:xfrm>
            <a:off x="918243" y="6324600"/>
            <a:ext cx="1600200" cy="276999"/>
          </a:xfrm>
          <a:prstGeom prst="rect">
            <a:avLst/>
          </a:prstGeom>
          <a:solidFill>
            <a:schemeClr val="accent5">
              <a:lumMod val="20000"/>
              <a:lumOff val="80000"/>
            </a:schemeClr>
          </a:solidFill>
          <a:ln w="38100">
            <a:solidFill>
              <a:srgbClr val="00B050"/>
            </a:solidFill>
          </a:ln>
        </p:spPr>
        <p:txBody>
          <a:bodyPr wrap="square" rtlCol="0">
            <a:spAutoFit/>
          </a:bodyPr>
          <a:lstStyle/>
          <a:p>
            <a:pPr algn="ctr"/>
            <a:r>
              <a:rPr lang="en-US" sz="1200" dirty="0">
                <a:latin typeface="Algerian" panose="04020705040A02060702" pitchFamily="82" charset="0"/>
              </a:rPr>
              <a:t>upper LODGE</a:t>
            </a:r>
          </a:p>
        </p:txBody>
      </p:sp>
      <p:sp>
        <p:nvSpPr>
          <p:cNvPr id="8" name="TextBox 7">
            <a:extLst>
              <a:ext uri="{FF2B5EF4-FFF2-40B4-BE49-F238E27FC236}">
                <a16:creationId xmlns:a16="http://schemas.microsoft.com/office/drawing/2014/main" id="{4318DF4F-C368-4649-AD60-F3EB9BBEA728}"/>
              </a:ext>
            </a:extLst>
          </p:cNvPr>
          <p:cNvSpPr txBox="1"/>
          <p:nvPr/>
        </p:nvSpPr>
        <p:spPr>
          <a:xfrm>
            <a:off x="4248899" y="6392823"/>
            <a:ext cx="1255396" cy="276999"/>
          </a:xfrm>
          <a:prstGeom prst="rect">
            <a:avLst/>
          </a:prstGeom>
          <a:solidFill>
            <a:schemeClr val="accent5">
              <a:lumMod val="20000"/>
              <a:lumOff val="80000"/>
            </a:schemeClr>
          </a:solidFill>
          <a:ln w="38100">
            <a:solidFill>
              <a:srgbClr val="00B050"/>
            </a:solidFill>
          </a:ln>
        </p:spPr>
        <p:txBody>
          <a:bodyPr wrap="square" rtlCol="0">
            <a:spAutoFit/>
          </a:bodyPr>
          <a:lstStyle/>
          <a:p>
            <a:pPr algn="ctr"/>
            <a:r>
              <a:rPr lang="en-US" sz="1200" dirty="0">
                <a:latin typeface="Algerian" panose="04020705040A02060702" pitchFamily="82" charset="0"/>
              </a:rPr>
              <a:t> upper LODGE </a:t>
            </a:r>
          </a:p>
        </p:txBody>
      </p:sp>
      <p:pic>
        <p:nvPicPr>
          <p:cNvPr id="14" name="Picture 13">
            <a:extLst>
              <a:ext uri="{FF2B5EF4-FFF2-40B4-BE49-F238E27FC236}">
                <a16:creationId xmlns:a16="http://schemas.microsoft.com/office/drawing/2014/main" id="{092D068C-54E9-74B7-F439-2B06533FC2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0085" y="2763992"/>
            <a:ext cx="3048882" cy="1829416"/>
          </a:xfrm>
          <a:prstGeom prst="rect">
            <a:avLst/>
          </a:prstGeom>
          <a:ln w="76200" cap="sq" cmpd="thickThin">
            <a:solidFill>
              <a:srgbClr val="000000"/>
            </a:solidFill>
            <a:prstDash val="solid"/>
            <a:miter lim="800000"/>
          </a:ln>
          <a:effectLst>
            <a:innerShdw blurRad="76200">
              <a:srgbClr val="000000"/>
            </a:innerShdw>
          </a:effectLst>
        </p:spPr>
      </p:pic>
      <p:pic>
        <p:nvPicPr>
          <p:cNvPr id="16" name="Picture 15" descr="A shed in the woods&#10;&#10;Description automatically generated">
            <a:extLst>
              <a:ext uri="{FF2B5EF4-FFF2-40B4-BE49-F238E27FC236}">
                <a16:creationId xmlns:a16="http://schemas.microsoft.com/office/drawing/2014/main" id="{C64C4FD3-9A9D-3FB8-5C2E-673B1DC84E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1" y="2757739"/>
            <a:ext cx="2939914" cy="1835669"/>
          </a:xfrm>
          <a:prstGeom prst="rect">
            <a:avLst/>
          </a:prstGeom>
          <a:ln w="76200" cap="sq" cmpd="thickThin">
            <a:solidFill>
              <a:srgbClr val="000000"/>
            </a:solidFill>
            <a:prstDash val="solid"/>
            <a:miter lim="800000"/>
          </a:ln>
          <a:effectLst>
            <a:innerShdw blurRad="76200">
              <a:srgbClr val="000000"/>
            </a:innerShdw>
          </a:effectLst>
        </p:spPr>
      </p:pic>
      <p:sp>
        <p:nvSpPr>
          <p:cNvPr id="19" name="TextBox 18">
            <a:extLst>
              <a:ext uri="{FF2B5EF4-FFF2-40B4-BE49-F238E27FC236}">
                <a16:creationId xmlns:a16="http://schemas.microsoft.com/office/drawing/2014/main" id="{EA7E82BB-46DA-8372-10CA-3025376A8C00}"/>
              </a:ext>
            </a:extLst>
          </p:cNvPr>
          <p:cNvSpPr txBox="1"/>
          <p:nvPr/>
        </p:nvSpPr>
        <p:spPr>
          <a:xfrm>
            <a:off x="6522846" y="736469"/>
            <a:ext cx="2527742" cy="6001643"/>
          </a:xfrm>
          <a:prstGeom prst="rect">
            <a:avLst/>
          </a:prstGeom>
          <a:noFill/>
          <a:ln w="57150">
            <a:solidFill>
              <a:schemeClr val="tx1"/>
            </a:solidFill>
          </a:ln>
        </p:spPr>
        <p:txBody>
          <a:bodyPr wrap="square" rtlCol="0">
            <a:spAutoFit/>
          </a:bodyPr>
          <a:lstStyle/>
          <a:p>
            <a:pPr algn="ctr"/>
            <a:r>
              <a:rPr lang="en-US" sz="1400" b="1" i="1" u="sng" dirty="0">
                <a:latin typeface="Bernard MT Condensed" panose="02050806060905020404" pitchFamily="18" charset="0"/>
              </a:rPr>
              <a:t>Lodges and Structures</a:t>
            </a:r>
            <a:endParaRPr lang="en-US" sz="1200" u="sng" dirty="0">
              <a:latin typeface="Bernard MT Condensed" panose="02050806060905020404" pitchFamily="18" charset="0"/>
            </a:endParaRPr>
          </a:p>
          <a:p>
            <a:pPr algn="just"/>
            <a:r>
              <a:rPr lang="en-US" sz="1200" dirty="0">
                <a:latin typeface="Bernard MT Condensed" panose="02050806060905020404" pitchFamily="18" charset="0"/>
              </a:rPr>
              <a:t>The Deer Creek Lodge was constructed in 1929 by the original Builder/Developer. A worker's cabin below the Lodge was constructed that has been renovated and currently the guest cabin. The construction crew were master log cabin builders from Colorado.  Construction material was burnt standing (naturally kiln dried) lodge pole pine half logs. All building lumber was milled on site at the Old Sawmill. T</a:t>
            </a:r>
            <a:r>
              <a:rPr lang="en-US" sz="1200" dirty="0">
                <a:solidFill>
                  <a:schemeClr val="tx1"/>
                </a:solidFill>
                <a:latin typeface="Bernard MT Condensed" panose="02050806060905020404" pitchFamily="18" charset="0"/>
              </a:rPr>
              <a:t>he customized container and </a:t>
            </a:r>
          </a:p>
          <a:p>
            <a:pPr algn="just"/>
            <a:r>
              <a:rPr lang="en-US" sz="1200" dirty="0">
                <a:solidFill>
                  <a:schemeClr val="tx1"/>
                </a:solidFill>
                <a:latin typeface="Bernard MT Condensed" panose="02050806060905020404" pitchFamily="18" charset="0"/>
              </a:rPr>
              <a:t>shop was  modified to accommodate the Snowcat and houses the power system equipment and generator.  </a:t>
            </a:r>
          </a:p>
          <a:p>
            <a:pPr algn="just"/>
            <a:r>
              <a:rPr lang="en-US" sz="1200" dirty="0">
                <a:latin typeface="Bernard MT Condensed" panose="02050806060905020404" pitchFamily="18" charset="0"/>
              </a:rPr>
              <a:t>The upper Lodge/Cabin was constructed in 1986. The lower level two car garage is constructed of solid grout cinder block and the upper levels are milled cedar logs.  Interior is finished with custom doors and cabinets. Large decks surround the cabin. A solar powered well supplies the water.</a:t>
            </a:r>
            <a:r>
              <a:rPr lang="en-US" sz="1200" b="1" i="1" dirty="0">
                <a:latin typeface="Bernard MT Condensed" panose="02050806060905020404" pitchFamily="18" charset="0"/>
              </a:rPr>
              <a:t> </a:t>
            </a:r>
          </a:p>
          <a:p>
            <a:pPr algn="just"/>
            <a:r>
              <a:rPr lang="en-US" sz="1200" dirty="0">
                <a:latin typeface="Bernard MT Condensed" panose="02050806060905020404" pitchFamily="18" charset="0"/>
              </a:rPr>
              <a:t>The old Sawmill shut down when construction was halted after the Great Depression.  With the abundance of fresh mountain spring water, this Old Sawmill was repurposed to a distillery during prohibition</a:t>
            </a:r>
            <a:r>
              <a:rPr lang="en-US" sz="1200" dirty="0"/>
              <a:t>. </a:t>
            </a:r>
          </a:p>
        </p:txBody>
      </p:sp>
      <p:sp>
        <p:nvSpPr>
          <p:cNvPr id="20" name="TextBox 19">
            <a:extLst>
              <a:ext uri="{FF2B5EF4-FFF2-40B4-BE49-F238E27FC236}">
                <a16:creationId xmlns:a16="http://schemas.microsoft.com/office/drawing/2014/main" id="{A22D1F66-F4E8-CA84-2C03-3E7101C9B480}"/>
              </a:ext>
            </a:extLst>
          </p:cNvPr>
          <p:cNvSpPr txBox="1"/>
          <p:nvPr/>
        </p:nvSpPr>
        <p:spPr>
          <a:xfrm>
            <a:off x="1146842" y="4227529"/>
            <a:ext cx="1143000" cy="276999"/>
          </a:xfrm>
          <a:prstGeom prst="rect">
            <a:avLst/>
          </a:prstGeom>
          <a:solidFill>
            <a:schemeClr val="accent5">
              <a:lumMod val="20000"/>
              <a:lumOff val="80000"/>
            </a:schemeClr>
          </a:solidFill>
          <a:ln w="38100">
            <a:solidFill>
              <a:srgbClr val="00B050"/>
            </a:solidFill>
          </a:ln>
        </p:spPr>
        <p:txBody>
          <a:bodyPr wrap="square" rtlCol="0">
            <a:spAutoFit/>
          </a:bodyPr>
          <a:lstStyle/>
          <a:p>
            <a:r>
              <a:rPr lang="en-US" sz="1200" dirty="0">
                <a:latin typeface="Algerian" panose="04020705040A02060702" pitchFamily="82" charset="0"/>
              </a:rPr>
              <a:t>GREENHOUSE</a:t>
            </a:r>
          </a:p>
        </p:txBody>
      </p:sp>
      <p:sp>
        <p:nvSpPr>
          <p:cNvPr id="9" name="TextBox 8">
            <a:extLst>
              <a:ext uri="{FF2B5EF4-FFF2-40B4-BE49-F238E27FC236}">
                <a16:creationId xmlns:a16="http://schemas.microsoft.com/office/drawing/2014/main" id="{D0373097-49D2-FDB6-E6B3-7D7E45C3393E}"/>
              </a:ext>
            </a:extLst>
          </p:cNvPr>
          <p:cNvSpPr txBox="1"/>
          <p:nvPr/>
        </p:nvSpPr>
        <p:spPr>
          <a:xfrm>
            <a:off x="4248899" y="4227529"/>
            <a:ext cx="1471261" cy="276999"/>
          </a:xfrm>
          <a:prstGeom prst="rect">
            <a:avLst/>
          </a:prstGeom>
          <a:solidFill>
            <a:schemeClr val="accent5">
              <a:lumMod val="20000"/>
              <a:lumOff val="80000"/>
            </a:schemeClr>
          </a:solidFill>
          <a:ln w="38100">
            <a:solidFill>
              <a:srgbClr val="00B050"/>
            </a:solidFill>
          </a:ln>
        </p:spPr>
        <p:txBody>
          <a:bodyPr wrap="square" rtlCol="0">
            <a:spAutoFit/>
          </a:bodyPr>
          <a:lstStyle/>
          <a:p>
            <a:pPr algn="ctr"/>
            <a:r>
              <a:rPr lang="en-US" sz="1200" dirty="0">
                <a:latin typeface="Algerian" panose="04020705040A02060702" pitchFamily="82" charset="0"/>
              </a:rPr>
              <a:t>Garage/Shop  </a:t>
            </a:r>
          </a:p>
        </p:txBody>
      </p:sp>
    </p:spTree>
    <p:extLst>
      <p:ext uri="{BB962C8B-B14F-4D97-AF65-F5344CB8AC3E}">
        <p14:creationId xmlns:p14="http://schemas.microsoft.com/office/powerpoint/2010/main" val="33231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0141-77B2-4A61-B4E1-C22551E30B62}"/>
              </a:ext>
            </a:extLst>
          </p:cNvPr>
          <p:cNvSpPr>
            <a:spLocks noGrp="1"/>
          </p:cNvSpPr>
          <p:nvPr>
            <p:ph type="title"/>
          </p:nvPr>
        </p:nvSpPr>
        <p:spPr>
          <a:xfrm>
            <a:off x="304800" y="152400"/>
            <a:ext cx="8534400" cy="402396"/>
          </a:xfrm>
          <a:ln w="38100">
            <a:solidFill>
              <a:schemeClr val="accent2">
                <a:lumMod val="50000"/>
              </a:schemeClr>
            </a:solidFill>
          </a:ln>
        </p:spPr>
        <p:txBody>
          <a:bodyPr>
            <a:normAutofit fontScale="90000"/>
          </a:bodyPr>
          <a:lstStyle/>
          <a:p>
            <a:r>
              <a:rPr lang="en-US" sz="2800" b="1" i="1" dirty="0">
                <a:solidFill>
                  <a:schemeClr val="accent2">
                    <a:lumMod val="50000"/>
                  </a:schemeClr>
                </a:solidFill>
                <a:latin typeface="Algerian" panose="04020705040A02060702" pitchFamily="82" charset="0"/>
              </a:rPr>
              <a:t>Deer Creek Park, historic structures </a:t>
            </a:r>
          </a:p>
        </p:txBody>
      </p:sp>
      <p:pic>
        <p:nvPicPr>
          <p:cNvPr id="4" name="Picture 3">
            <a:extLst>
              <a:ext uri="{FF2B5EF4-FFF2-40B4-BE49-F238E27FC236}">
                <a16:creationId xmlns:a16="http://schemas.microsoft.com/office/drawing/2014/main" id="{9B8A31FB-E1DD-4D5F-A4CA-78C3E83A68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36756" y="692916"/>
            <a:ext cx="4020836" cy="2770202"/>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9" name="Picture 8" descr="A house with trees in the background&#10;&#10;Description automatically generated">
            <a:extLst>
              <a:ext uri="{FF2B5EF4-FFF2-40B4-BE49-F238E27FC236}">
                <a16:creationId xmlns:a16="http://schemas.microsoft.com/office/drawing/2014/main" id="{84022463-0B70-472C-8267-EC5966745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92916"/>
            <a:ext cx="4243471" cy="2770202"/>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30EF0AF5-1A5B-400E-96F1-7055658EF9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6756" y="3657600"/>
            <a:ext cx="4020835" cy="2949409"/>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15" name="Picture 14" descr="A tree in a forest&#10;&#10;Description automatically generated">
            <a:extLst>
              <a:ext uri="{FF2B5EF4-FFF2-40B4-BE49-F238E27FC236}">
                <a16:creationId xmlns:a16="http://schemas.microsoft.com/office/drawing/2014/main" id="{AB46EE34-3392-482B-8B9E-761981BFE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3773" y="3657600"/>
            <a:ext cx="4243471" cy="2949409"/>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18" name="TextBox 17">
            <a:extLst>
              <a:ext uri="{FF2B5EF4-FFF2-40B4-BE49-F238E27FC236}">
                <a16:creationId xmlns:a16="http://schemas.microsoft.com/office/drawing/2014/main" id="{ED7FEFB6-B632-449F-9360-3B21FD7699C4}"/>
              </a:ext>
            </a:extLst>
          </p:cNvPr>
          <p:cNvSpPr txBox="1"/>
          <p:nvPr/>
        </p:nvSpPr>
        <p:spPr>
          <a:xfrm>
            <a:off x="1417324" y="3136514"/>
            <a:ext cx="1859696" cy="276999"/>
          </a:xfrm>
          <a:prstGeom prst="rect">
            <a:avLst/>
          </a:prstGeom>
          <a:solidFill>
            <a:schemeClr val="accent5">
              <a:lumMod val="20000"/>
              <a:lumOff val="80000"/>
            </a:schemeClr>
          </a:solidFill>
          <a:ln w="28575">
            <a:solidFill>
              <a:srgbClr val="00B050"/>
            </a:solidFill>
          </a:ln>
        </p:spPr>
        <p:txBody>
          <a:bodyPr wrap="square" rtlCol="0">
            <a:spAutoFit/>
          </a:bodyPr>
          <a:lstStyle/>
          <a:p>
            <a:r>
              <a:rPr lang="en-US" sz="1200" dirty="0">
                <a:latin typeface="Algerian" panose="04020705040A02060702" pitchFamily="82" charset="0"/>
                <a:cs typeface="Aldhabi" panose="01000000000000000000" pitchFamily="2" charset="-78"/>
              </a:rPr>
              <a:t>Original Model Cabin </a:t>
            </a:r>
          </a:p>
        </p:txBody>
      </p:sp>
      <p:sp>
        <p:nvSpPr>
          <p:cNvPr id="19" name="TextBox 18">
            <a:extLst>
              <a:ext uri="{FF2B5EF4-FFF2-40B4-BE49-F238E27FC236}">
                <a16:creationId xmlns:a16="http://schemas.microsoft.com/office/drawing/2014/main" id="{262F1490-C55D-486B-BDB1-E3AFD33F856B}"/>
              </a:ext>
            </a:extLst>
          </p:cNvPr>
          <p:cNvSpPr txBox="1"/>
          <p:nvPr/>
        </p:nvSpPr>
        <p:spPr>
          <a:xfrm>
            <a:off x="5738050" y="3136513"/>
            <a:ext cx="1911368" cy="276999"/>
          </a:xfrm>
          <a:prstGeom prst="rect">
            <a:avLst/>
          </a:prstGeom>
          <a:solidFill>
            <a:schemeClr val="accent5">
              <a:lumMod val="20000"/>
              <a:lumOff val="80000"/>
            </a:schemeClr>
          </a:solidFill>
          <a:ln w="28575">
            <a:solidFill>
              <a:srgbClr val="00B050"/>
            </a:solidFill>
          </a:ln>
        </p:spPr>
        <p:txBody>
          <a:bodyPr wrap="square" rtlCol="0">
            <a:spAutoFit/>
          </a:bodyPr>
          <a:lstStyle/>
          <a:p>
            <a:pPr algn="ctr"/>
            <a:r>
              <a:rPr lang="en-US" sz="1200" dirty="0">
                <a:latin typeface="Algerian" panose="04020705040A02060702" pitchFamily="82" charset="0"/>
                <a:cs typeface="Aldhabi" panose="01000000000000000000" pitchFamily="2" charset="-78"/>
              </a:rPr>
              <a:t>Original Model cabin </a:t>
            </a:r>
          </a:p>
        </p:txBody>
      </p:sp>
      <p:sp>
        <p:nvSpPr>
          <p:cNvPr id="21" name="TextBox 20">
            <a:extLst>
              <a:ext uri="{FF2B5EF4-FFF2-40B4-BE49-F238E27FC236}">
                <a16:creationId xmlns:a16="http://schemas.microsoft.com/office/drawing/2014/main" id="{F778A7A9-4CC1-48C5-959E-B9127F68B62F}"/>
              </a:ext>
            </a:extLst>
          </p:cNvPr>
          <p:cNvSpPr txBox="1"/>
          <p:nvPr/>
        </p:nvSpPr>
        <p:spPr>
          <a:xfrm>
            <a:off x="1472022" y="6281195"/>
            <a:ext cx="1750299" cy="276999"/>
          </a:xfrm>
          <a:prstGeom prst="rect">
            <a:avLst/>
          </a:prstGeom>
          <a:solidFill>
            <a:schemeClr val="accent5">
              <a:lumMod val="20000"/>
              <a:lumOff val="80000"/>
            </a:schemeClr>
          </a:solidFill>
          <a:ln w="28575">
            <a:solidFill>
              <a:srgbClr val="00B050"/>
            </a:solidFill>
          </a:ln>
        </p:spPr>
        <p:txBody>
          <a:bodyPr wrap="square" rtlCol="0">
            <a:spAutoFit/>
          </a:bodyPr>
          <a:lstStyle/>
          <a:p>
            <a:pPr algn="ctr"/>
            <a:r>
              <a:rPr lang="en-US" sz="1200" dirty="0">
                <a:latin typeface="Algerian" panose="04020705040A02060702" pitchFamily="82" charset="0"/>
                <a:cs typeface="Aldhabi" panose="01000000000000000000" pitchFamily="2" charset="-78"/>
              </a:rPr>
              <a:t>Existing Cabin </a:t>
            </a:r>
          </a:p>
        </p:txBody>
      </p:sp>
      <p:sp>
        <p:nvSpPr>
          <p:cNvPr id="24" name="TextBox 23">
            <a:extLst>
              <a:ext uri="{FF2B5EF4-FFF2-40B4-BE49-F238E27FC236}">
                <a16:creationId xmlns:a16="http://schemas.microsoft.com/office/drawing/2014/main" id="{57EC7A9F-17C1-4C2A-8A7C-0046D91AA13B}"/>
              </a:ext>
            </a:extLst>
          </p:cNvPr>
          <p:cNvSpPr txBox="1"/>
          <p:nvPr/>
        </p:nvSpPr>
        <p:spPr>
          <a:xfrm>
            <a:off x="5625364" y="6294319"/>
            <a:ext cx="2120287" cy="276999"/>
          </a:xfrm>
          <a:prstGeom prst="rect">
            <a:avLst/>
          </a:prstGeom>
          <a:solidFill>
            <a:schemeClr val="accent5">
              <a:lumMod val="20000"/>
              <a:lumOff val="80000"/>
            </a:schemeClr>
          </a:solidFill>
          <a:ln w="28575">
            <a:solidFill>
              <a:srgbClr val="00B050"/>
            </a:solidFill>
          </a:ln>
        </p:spPr>
        <p:txBody>
          <a:bodyPr wrap="square" rtlCol="0">
            <a:spAutoFit/>
          </a:bodyPr>
          <a:lstStyle/>
          <a:p>
            <a:pPr algn="ctr"/>
            <a:r>
              <a:rPr lang="en-US" sz="1200" dirty="0">
                <a:latin typeface="Algerian" panose="04020705040A02060702" pitchFamily="82" charset="0"/>
              </a:rPr>
              <a:t>Old Sawmill/ Distillery</a:t>
            </a:r>
          </a:p>
        </p:txBody>
      </p:sp>
    </p:spTree>
    <p:extLst>
      <p:ext uri="{BB962C8B-B14F-4D97-AF65-F5344CB8AC3E}">
        <p14:creationId xmlns:p14="http://schemas.microsoft.com/office/powerpoint/2010/main" val="128639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8DB8-2E86-BD42-3E27-2A73C6A71BC8}"/>
              </a:ext>
            </a:extLst>
          </p:cNvPr>
          <p:cNvSpPr>
            <a:spLocks noGrp="1"/>
          </p:cNvSpPr>
          <p:nvPr>
            <p:ph type="ctrTitle"/>
          </p:nvPr>
        </p:nvSpPr>
        <p:spPr>
          <a:xfrm>
            <a:off x="235744" y="100014"/>
            <a:ext cx="8662985" cy="380999"/>
          </a:xfrm>
          <a:ln w="38100">
            <a:solidFill>
              <a:schemeClr val="accent2">
                <a:lumMod val="50000"/>
              </a:schemeClr>
            </a:solidFill>
          </a:ln>
        </p:spPr>
        <p:txBody>
          <a:bodyPr>
            <a:normAutofit/>
          </a:bodyPr>
          <a:lstStyle/>
          <a:p>
            <a:r>
              <a:rPr lang="en-US" sz="1800" b="1" i="1" u="sng" dirty="0">
                <a:solidFill>
                  <a:schemeClr val="accent2">
                    <a:lumMod val="50000"/>
                  </a:schemeClr>
                </a:solidFill>
                <a:latin typeface="Bernard MT Condensed" panose="02050806060905020404" pitchFamily="18" charset="0"/>
              </a:rPr>
              <a:t>Snow Access, Maintenance Vehicles and Equipment Included in Sale </a:t>
            </a:r>
          </a:p>
        </p:txBody>
      </p:sp>
      <p:sp>
        <p:nvSpPr>
          <p:cNvPr id="3" name="Subtitle 2">
            <a:extLst>
              <a:ext uri="{FF2B5EF4-FFF2-40B4-BE49-F238E27FC236}">
                <a16:creationId xmlns:a16="http://schemas.microsoft.com/office/drawing/2014/main" id="{09951B65-8A3B-90E9-2B41-37EF88AB7919}"/>
              </a:ext>
            </a:extLst>
          </p:cNvPr>
          <p:cNvSpPr>
            <a:spLocks noGrp="1"/>
          </p:cNvSpPr>
          <p:nvPr>
            <p:ph type="subTitle" idx="1"/>
          </p:nvPr>
        </p:nvSpPr>
        <p:spPr>
          <a:xfrm>
            <a:off x="190499" y="6111654"/>
            <a:ext cx="8746329" cy="646332"/>
          </a:xfrm>
          <a:ln w="38100">
            <a:solidFill>
              <a:schemeClr val="accent2">
                <a:lumMod val="50000"/>
              </a:schemeClr>
            </a:solidFill>
          </a:ln>
        </p:spPr>
        <p:txBody>
          <a:bodyPr>
            <a:noAutofit/>
          </a:bodyPr>
          <a:lstStyle/>
          <a:p>
            <a:pPr algn="just"/>
            <a:r>
              <a:rPr lang="en-US" sz="1100" dirty="0">
                <a:solidFill>
                  <a:schemeClr val="tx1"/>
                </a:solidFill>
                <a:latin typeface="Algerian" panose="04020705040A02060702" pitchFamily="82" charset="0"/>
              </a:rPr>
              <a:t>All tools and equipment are being sold with the property. The Shop houses the power system for the property including a generator, 24 Volt Solar System and Hydro Electric Plant. It provides 120 Volt AC power to all structures and Two 500-gallon propane tanks supply the fuel for the generator and household appliances.</a:t>
            </a:r>
          </a:p>
        </p:txBody>
      </p:sp>
      <p:pic>
        <p:nvPicPr>
          <p:cNvPr id="5" name="Picture 4" descr="A yellow tractor in a forest">
            <a:extLst>
              <a:ext uri="{FF2B5EF4-FFF2-40B4-BE49-F238E27FC236}">
                <a16:creationId xmlns:a16="http://schemas.microsoft.com/office/drawing/2014/main" id="{0C3C7D2C-A520-17B8-C0D6-7602517F4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1" y="3348227"/>
            <a:ext cx="4362449" cy="2671571"/>
          </a:xfrm>
          <a:prstGeom prst="rect">
            <a:avLst/>
          </a:prstGeom>
          <a:ln w="57150">
            <a:solidFill>
              <a:schemeClr val="accent2">
                <a:lumMod val="50000"/>
              </a:schemeClr>
            </a:solidFill>
          </a:ln>
        </p:spPr>
      </p:pic>
      <p:pic>
        <p:nvPicPr>
          <p:cNvPr id="7" name="Picture 6" descr="A white truck parked in a gravel area">
            <a:extLst>
              <a:ext uri="{FF2B5EF4-FFF2-40B4-BE49-F238E27FC236}">
                <a16:creationId xmlns:a16="http://schemas.microsoft.com/office/drawing/2014/main" id="{79A1803A-39FF-383F-99DF-82C9F7083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1" y="3352412"/>
            <a:ext cx="4157659" cy="2667386"/>
          </a:xfrm>
          <a:prstGeom prst="rect">
            <a:avLst/>
          </a:prstGeom>
          <a:ln w="38100">
            <a:solidFill>
              <a:schemeClr val="accent2">
                <a:lumMod val="50000"/>
              </a:schemeClr>
            </a:solidFill>
          </a:ln>
        </p:spPr>
      </p:pic>
      <p:pic>
        <p:nvPicPr>
          <p:cNvPr id="9" name="Picture 8" descr="A shed in the woods&#10;&#10;Description automatically generated">
            <a:extLst>
              <a:ext uri="{FF2B5EF4-FFF2-40B4-BE49-F238E27FC236}">
                <a16:creationId xmlns:a16="http://schemas.microsoft.com/office/drawing/2014/main" id="{8957033B-D3C4-C4A1-A167-DCD20C4D50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744" y="602148"/>
            <a:ext cx="4329111" cy="2608985"/>
          </a:xfrm>
          <a:prstGeom prst="rect">
            <a:avLst/>
          </a:prstGeom>
          <a:ln w="57150">
            <a:solidFill>
              <a:schemeClr val="accent2">
                <a:lumMod val="50000"/>
              </a:schemeClr>
            </a:solidFill>
          </a:ln>
        </p:spPr>
      </p:pic>
      <p:pic>
        <p:nvPicPr>
          <p:cNvPr id="6" name="Picture 5" descr="A red vehicle on a snowy area&#10;&#10;Description automatically generated">
            <a:extLst>
              <a:ext uri="{FF2B5EF4-FFF2-40B4-BE49-F238E27FC236}">
                <a16:creationId xmlns:a16="http://schemas.microsoft.com/office/drawing/2014/main" id="{6853ADA0-022C-4E32-BCCA-7A7E504B33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976" y="608182"/>
            <a:ext cx="4129084" cy="2608985"/>
          </a:xfrm>
          <a:prstGeom prst="rect">
            <a:avLst/>
          </a:prstGeom>
          <a:ln w="57150">
            <a:solidFill>
              <a:srgbClr val="632523"/>
            </a:solidFill>
          </a:ln>
        </p:spPr>
      </p:pic>
      <p:sp>
        <p:nvSpPr>
          <p:cNvPr id="13" name="TextBox 12">
            <a:extLst>
              <a:ext uri="{FF2B5EF4-FFF2-40B4-BE49-F238E27FC236}">
                <a16:creationId xmlns:a16="http://schemas.microsoft.com/office/drawing/2014/main" id="{C52C26D4-12DD-7F62-88C2-A50D48463297}"/>
              </a:ext>
            </a:extLst>
          </p:cNvPr>
          <p:cNvSpPr txBox="1"/>
          <p:nvPr/>
        </p:nvSpPr>
        <p:spPr>
          <a:xfrm>
            <a:off x="761999" y="2864182"/>
            <a:ext cx="3276600" cy="276999"/>
          </a:xfrm>
          <a:prstGeom prst="rect">
            <a:avLst/>
          </a:prstGeom>
          <a:solidFill>
            <a:schemeClr val="accent5">
              <a:lumMod val="20000"/>
              <a:lumOff val="80000"/>
            </a:schemeClr>
          </a:solidFill>
          <a:ln w="38100">
            <a:solidFill>
              <a:srgbClr val="00B050"/>
            </a:solidFill>
          </a:ln>
        </p:spPr>
        <p:txBody>
          <a:bodyPr wrap="square" rtlCol="0">
            <a:spAutoFit/>
          </a:bodyPr>
          <a:lstStyle/>
          <a:p>
            <a:pPr algn="ctr"/>
            <a:r>
              <a:rPr lang="en-US" sz="1200" dirty="0">
                <a:latin typeface="Algerian" panose="04020705040A02060702" pitchFamily="82" charset="0"/>
              </a:rPr>
              <a:t>customized (10x25) heated container</a:t>
            </a:r>
          </a:p>
        </p:txBody>
      </p:sp>
      <p:sp>
        <p:nvSpPr>
          <p:cNvPr id="15" name="TextBox 14">
            <a:extLst>
              <a:ext uri="{FF2B5EF4-FFF2-40B4-BE49-F238E27FC236}">
                <a16:creationId xmlns:a16="http://schemas.microsoft.com/office/drawing/2014/main" id="{446AD82A-FC78-82C2-77F2-A8E13404242E}"/>
              </a:ext>
            </a:extLst>
          </p:cNvPr>
          <p:cNvSpPr txBox="1"/>
          <p:nvPr/>
        </p:nvSpPr>
        <p:spPr>
          <a:xfrm>
            <a:off x="5126830" y="2869291"/>
            <a:ext cx="3352800" cy="276999"/>
          </a:xfrm>
          <a:prstGeom prst="rect">
            <a:avLst/>
          </a:prstGeom>
          <a:solidFill>
            <a:schemeClr val="accent5">
              <a:lumMod val="20000"/>
              <a:lumOff val="80000"/>
            </a:schemeClr>
          </a:solidFill>
          <a:ln w="38100">
            <a:solidFill>
              <a:srgbClr val="00B050"/>
            </a:solidFill>
          </a:ln>
        </p:spPr>
        <p:txBody>
          <a:bodyPr wrap="square" rtlCol="0">
            <a:spAutoFit/>
          </a:bodyPr>
          <a:lstStyle/>
          <a:p>
            <a:pPr algn="ctr"/>
            <a:r>
              <a:rPr lang="en-US" sz="1200" dirty="0">
                <a:latin typeface="Algerian" panose="04020705040A02060702" pitchFamily="82" charset="0"/>
              </a:rPr>
              <a:t>1975 Thiokol Imp 6 Passenger Snowcat</a:t>
            </a:r>
          </a:p>
        </p:txBody>
      </p:sp>
      <p:sp>
        <p:nvSpPr>
          <p:cNvPr id="16" name="TextBox 15">
            <a:extLst>
              <a:ext uri="{FF2B5EF4-FFF2-40B4-BE49-F238E27FC236}">
                <a16:creationId xmlns:a16="http://schemas.microsoft.com/office/drawing/2014/main" id="{D9585F6A-D328-B6B9-8139-7412E8E08D3C}"/>
              </a:ext>
            </a:extLst>
          </p:cNvPr>
          <p:cNvSpPr txBox="1"/>
          <p:nvPr/>
        </p:nvSpPr>
        <p:spPr>
          <a:xfrm>
            <a:off x="892970" y="5697561"/>
            <a:ext cx="3048004" cy="276999"/>
          </a:xfrm>
          <a:prstGeom prst="rect">
            <a:avLst/>
          </a:prstGeom>
          <a:solidFill>
            <a:schemeClr val="accent5">
              <a:lumMod val="20000"/>
              <a:lumOff val="80000"/>
            </a:schemeClr>
          </a:solidFill>
          <a:ln w="38100">
            <a:solidFill>
              <a:srgbClr val="00B050"/>
            </a:solidFill>
          </a:ln>
        </p:spPr>
        <p:txBody>
          <a:bodyPr wrap="square" rtlCol="0">
            <a:spAutoFit/>
          </a:bodyPr>
          <a:lstStyle/>
          <a:p>
            <a:pPr algn="ctr"/>
            <a:r>
              <a:rPr lang="en-US" sz="1200" dirty="0">
                <a:latin typeface="Algerian" panose="04020705040A02060702" pitchFamily="82" charset="0"/>
              </a:rPr>
              <a:t>Case Turbo Diesel Loader/ Grader </a:t>
            </a:r>
          </a:p>
        </p:txBody>
      </p:sp>
      <p:sp>
        <p:nvSpPr>
          <p:cNvPr id="17" name="TextBox 16">
            <a:extLst>
              <a:ext uri="{FF2B5EF4-FFF2-40B4-BE49-F238E27FC236}">
                <a16:creationId xmlns:a16="http://schemas.microsoft.com/office/drawing/2014/main" id="{9BDD4368-1BE1-94BE-042E-2B1290D16931}"/>
              </a:ext>
            </a:extLst>
          </p:cNvPr>
          <p:cNvSpPr txBox="1"/>
          <p:nvPr/>
        </p:nvSpPr>
        <p:spPr>
          <a:xfrm>
            <a:off x="5174456" y="5698337"/>
            <a:ext cx="3276600" cy="276999"/>
          </a:xfrm>
          <a:prstGeom prst="rect">
            <a:avLst/>
          </a:prstGeom>
          <a:solidFill>
            <a:schemeClr val="accent5">
              <a:lumMod val="20000"/>
              <a:lumOff val="80000"/>
            </a:schemeClr>
          </a:solidFill>
          <a:ln w="38100">
            <a:solidFill>
              <a:srgbClr val="00B050"/>
            </a:solidFill>
          </a:ln>
        </p:spPr>
        <p:txBody>
          <a:bodyPr wrap="square" rtlCol="0">
            <a:spAutoFit/>
          </a:bodyPr>
          <a:lstStyle/>
          <a:p>
            <a:pPr algn="ctr"/>
            <a:r>
              <a:rPr lang="en-US" sz="1200" dirty="0">
                <a:latin typeface="Algerian" panose="04020705040A02060702" pitchFamily="82" charset="0"/>
              </a:rPr>
              <a:t>1985 Ford F 250 4WD Service Truck</a:t>
            </a:r>
          </a:p>
        </p:txBody>
      </p:sp>
    </p:spTree>
    <p:extLst>
      <p:ext uri="{BB962C8B-B14F-4D97-AF65-F5344CB8AC3E}">
        <p14:creationId xmlns:p14="http://schemas.microsoft.com/office/powerpoint/2010/main" val="229872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061F-70FC-4E9C-BC01-467E7E1DF506}"/>
              </a:ext>
            </a:extLst>
          </p:cNvPr>
          <p:cNvSpPr>
            <a:spLocks noGrp="1"/>
          </p:cNvSpPr>
          <p:nvPr>
            <p:ph type="title"/>
          </p:nvPr>
        </p:nvSpPr>
        <p:spPr>
          <a:xfrm>
            <a:off x="114300" y="93404"/>
            <a:ext cx="8923197" cy="540272"/>
          </a:xfrm>
          <a:ln w="38100">
            <a:solidFill>
              <a:schemeClr val="accent2">
                <a:lumMod val="50000"/>
              </a:schemeClr>
            </a:solidFill>
          </a:ln>
        </p:spPr>
        <p:txBody>
          <a:bodyPr>
            <a:normAutofit fontScale="90000"/>
          </a:bodyPr>
          <a:lstStyle/>
          <a:p>
            <a:r>
              <a:rPr lang="en-US" sz="3200" b="1" i="1" u="sng" dirty="0">
                <a:solidFill>
                  <a:schemeClr val="accent2">
                    <a:lumMod val="50000"/>
                  </a:schemeClr>
                </a:solidFill>
                <a:latin typeface="Algerian" panose="04020705040A02060702" pitchFamily="82" charset="0"/>
              </a:rPr>
              <a:t>Deer Creek Park Recreation AND AMMENITIES </a:t>
            </a:r>
          </a:p>
        </p:txBody>
      </p:sp>
      <p:pic>
        <p:nvPicPr>
          <p:cNvPr id="8" name="Picture 7" descr="A tree covered in snow&#10;&#10;Description automatically generated">
            <a:extLst>
              <a:ext uri="{FF2B5EF4-FFF2-40B4-BE49-F238E27FC236}">
                <a16:creationId xmlns:a16="http://schemas.microsoft.com/office/drawing/2014/main" id="{6D41E699-2A7C-4F6F-84D3-5DD098C6D52F}"/>
              </a:ext>
            </a:extLst>
          </p:cNvPr>
          <p:cNvPicPr>
            <a:picLocks noChangeAspect="1"/>
          </p:cNvPicPr>
          <p:nvPr/>
        </p:nvPicPr>
        <p:blipFill rotWithShape="1">
          <a:blip r:embed="rId2">
            <a:extLst>
              <a:ext uri="{28A0092B-C50C-407E-A947-70E740481C1C}">
                <a14:useLocalDpi xmlns:a14="http://schemas.microsoft.com/office/drawing/2010/main" val="0"/>
              </a:ext>
            </a:extLst>
          </a:blip>
          <a:srcRect b="1424"/>
          <a:stretch/>
        </p:blipFill>
        <p:spPr>
          <a:xfrm>
            <a:off x="166274" y="787136"/>
            <a:ext cx="4329526" cy="2641864"/>
          </a:xfrm>
          <a:prstGeom prst="rect">
            <a:avLst/>
          </a:prstGeom>
          <a:ln w="57150">
            <a:solidFill>
              <a:schemeClr val="accent2">
                <a:lumMod val="50000"/>
              </a:schemeClr>
            </a:solidFill>
          </a:ln>
        </p:spPr>
      </p:pic>
      <p:pic>
        <p:nvPicPr>
          <p:cNvPr id="12" name="Picture 11">
            <a:extLst>
              <a:ext uri="{FF2B5EF4-FFF2-40B4-BE49-F238E27FC236}">
                <a16:creationId xmlns:a16="http://schemas.microsoft.com/office/drawing/2014/main" id="{4E8A5AFA-7638-480F-B95F-1FC8907A9A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5" y="3613416"/>
            <a:ext cx="4329526" cy="3092183"/>
          </a:xfrm>
          <a:prstGeom prst="rect">
            <a:avLst/>
          </a:prstGeom>
          <a:ln w="57150">
            <a:solidFill>
              <a:schemeClr val="accent2">
                <a:lumMod val="50000"/>
              </a:schemeClr>
            </a:solidFill>
          </a:ln>
        </p:spPr>
      </p:pic>
      <p:pic>
        <p:nvPicPr>
          <p:cNvPr id="14" name="Picture 13">
            <a:extLst>
              <a:ext uri="{FF2B5EF4-FFF2-40B4-BE49-F238E27FC236}">
                <a16:creationId xmlns:a16="http://schemas.microsoft.com/office/drawing/2014/main" id="{40EE25CA-459F-472D-A9D8-78C2246B67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48200" y="787135"/>
            <a:ext cx="4329526" cy="2641865"/>
          </a:xfrm>
          <a:prstGeom prst="rect">
            <a:avLst/>
          </a:prstGeom>
          <a:ln w="57150">
            <a:solidFill>
              <a:schemeClr val="accent2">
                <a:lumMod val="50000"/>
              </a:schemeClr>
            </a:solidFill>
          </a:ln>
        </p:spPr>
      </p:pic>
      <p:sp>
        <p:nvSpPr>
          <p:cNvPr id="5" name="TextBox 4">
            <a:extLst>
              <a:ext uri="{FF2B5EF4-FFF2-40B4-BE49-F238E27FC236}">
                <a16:creationId xmlns:a16="http://schemas.microsoft.com/office/drawing/2014/main" id="{CB1E90AE-99DC-4759-A65C-B27D4BEAE572}"/>
              </a:ext>
            </a:extLst>
          </p:cNvPr>
          <p:cNvSpPr txBox="1"/>
          <p:nvPr/>
        </p:nvSpPr>
        <p:spPr>
          <a:xfrm>
            <a:off x="1099887" y="2911158"/>
            <a:ext cx="2405314" cy="461665"/>
          </a:xfrm>
          <a:prstGeom prst="rect">
            <a:avLst/>
          </a:prstGeom>
          <a:solidFill>
            <a:schemeClr val="accent5">
              <a:lumMod val="20000"/>
              <a:lumOff val="80000"/>
            </a:schemeClr>
          </a:solidFill>
          <a:ln w="38100">
            <a:solidFill>
              <a:srgbClr val="00B050"/>
            </a:solidFill>
          </a:ln>
        </p:spPr>
        <p:txBody>
          <a:bodyPr wrap="square" rtlCol="0">
            <a:spAutoFit/>
          </a:bodyPr>
          <a:lstStyle/>
          <a:p>
            <a:pPr algn="ctr"/>
            <a:r>
              <a:rPr lang="en-US" sz="1200" dirty="0">
                <a:latin typeface="Algerian" panose="04020705040A02060702" pitchFamily="82" charset="0"/>
                <a:cs typeface="Aldhabi" panose="01000000000000000000" pitchFamily="2" charset="-78"/>
              </a:rPr>
              <a:t>WILDERNESS SNOWPLAY, SKING  AND SNOWBOARDING</a:t>
            </a:r>
          </a:p>
        </p:txBody>
      </p:sp>
      <p:sp>
        <p:nvSpPr>
          <p:cNvPr id="13" name="TextBox 12">
            <a:extLst>
              <a:ext uri="{FF2B5EF4-FFF2-40B4-BE49-F238E27FC236}">
                <a16:creationId xmlns:a16="http://schemas.microsoft.com/office/drawing/2014/main" id="{889B9B53-1E16-427A-9D3A-379E826BF7F4}"/>
              </a:ext>
            </a:extLst>
          </p:cNvPr>
          <p:cNvSpPr txBox="1"/>
          <p:nvPr/>
        </p:nvSpPr>
        <p:spPr>
          <a:xfrm>
            <a:off x="748668" y="6390190"/>
            <a:ext cx="3164737" cy="276999"/>
          </a:xfrm>
          <a:prstGeom prst="rect">
            <a:avLst/>
          </a:prstGeom>
          <a:solidFill>
            <a:schemeClr val="accent5">
              <a:lumMod val="20000"/>
              <a:lumOff val="80000"/>
            </a:schemeClr>
          </a:solidFill>
          <a:ln w="38100">
            <a:solidFill>
              <a:srgbClr val="00B050"/>
            </a:solidFill>
          </a:ln>
        </p:spPr>
        <p:txBody>
          <a:bodyPr wrap="square" rtlCol="0">
            <a:spAutoFit/>
          </a:bodyPr>
          <a:lstStyle/>
          <a:p>
            <a:pPr algn="ctr"/>
            <a:r>
              <a:rPr lang="en-US" sz="1200" b="1" i="1" dirty="0">
                <a:solidFill>
                  <a:srgbClr val="FFFF00"/>
                </a:solidFill>
                <a:latin typeface="Algerian" panose="04020705040A02060702" pitchFamily="82" charset="0"/>
                <a:cs typeface="Aldhabi" panose="01000000000000000000" pitchFamily="2" charset="-78"/>
              </a:rPr>
              <a:t>    </a:t>
            </a:r>
            <a:r>
              <a:rPr lang="en-US" sz="1200" dirty="0">
                <a:latin typeface="Algerian" panose="04020705040A02060702" pitchFamily="82" charset="0"/>
                <a:cs typeface="Aldhabi" panose="01000000000000000000" pitchFamily="2" charset="-78"/>
              </a:rPr>
              <a:t>MOUNTAINEERING HIKING AND CAMPING</a:t>
            </a:r>
          </a:p>
        </p:txBody>
      </p:sp>
      <p:sp>
        <p:nvSpPr>
          <p:cNvPr id="15" name="TextBox 14">
            <a:extLst>
              <a:ext uri="{FF2B5EF4-FFF2-40B4-BE49-F238E27FC236}">
                <a16:creationId xmlns:a16="http://schemas.microsoft.com/office/drawing/2014/main" id="{A1E68A9A-4526-4C20-BEB3-BC9073367C8C}"/>
              </a:ext>
            </a:extLst>
          </p:cNvPr>
          <p:cNvSpPr txBox="1"/>
          <p:nvPr/>
        </p:nvSpPr>
        <p:spPr>
          <a:xfrm>
            <a:off x="5974763" y="2993171"/>
            <a:ext cx="1676400" cy="400110"/>
          </a:xfrm>
          <a:prstGeom prst="rect">
            <a:avLst/>
          </a:prstGeom>
          <a:solidFill>
            <a:schemeClr val="accent5">
              <a:lumMod val="20000"/>
              <a:lumOff val="80000"/>
            </a:schemeClr>
          </a:solidFill>
          <a:ln w="38100">
            <a:solidFill>
              <a:srgbClr val="00B050"/>
            </a:solidFill>
          </a:ln>
        </p:spPr>
        <p:txBody>
          <a:bodyPr wrap="square" rtlCol="0">
            <a:spAutoFit/>
          </a:bodyPr>
          <a:lstStyle/>
          <a:p>
            <a:r>
              <a:rPr lang="en-US" sz="2000" b="1" i="1" dirty="0">
                <a:latin typeface="Algerian" panose="04020705040A02060702" pitchFamily="82" charset="0"/>
                <a:cs typeface="Aldhabi" panose="01000000000000000000" pitchFamily="2" charset="-78"/>
              </a:rPr>
              <a:t> </a:t>
            </a:r>
            <a:r>
              <a:rPr lang="en-US" sz="1200" dirty="0">
                <a:latin typeface="Algerian" panose="04020705040A02060702" pitchFamily="82" charset="0"/>
                <a:cs typeface="Aldhabi" panose="01000000000000000000" pitchFamily="2" charset="-78"/>
              </a:rPr>
              <a:t>SNOWCAT  ACCESS</a:t>
            </a:r>
          </a:p>
        </p:txBody>
      </p:sp>
      <p:pic>
        <p:nvPicPr>
          <p:cNvPr id="7" name="Picture 6" descr="A deer standing on a stone wall">
            <a:extLst>
              <a:ext uri="{FF2B5EF4-FFF2-40B4-BE49-F238E27FC236}">
                <a16:creationId xmlns:a16="http://schemas.microsoft.com/office/drawing/2014/main" id="{4BCA6DA5-C80A-0F84-93EA-4096AB93AD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1" y="3613414"/>
            <a:ext cx="4329526" cy="3092185"/>
          </a:xfrm>
          <a:prstGeom prst="rect">
            <a:avLst/>
          </a:prstGeom>
          <a:ln w="57150">
            <a:solidFill>
              <a:schemeClr val="accent2">
                <a:lumMod val="50000"/>
              </a:schemeClr>
            </a:solidFill>
          </a:ln>
        </p:spPr>
      </p:pic>
      <p:sp>
        <p:nvSpPr>
          <p:cNvPr id="6" name="TextBox 5">
            <a:extLst>
              <a:ext uri="{FF2B5EF4-FFF2-40B4-BE49-F238E27FC236}">
                <a16:creationId xmlns:a16="http://schemas.microsoft.com/office/drawing/2014/main" id="{CCEF7590-983F-552F-A2B4-18A157449607}"/>
              </a:ext>
            </a:extLst>
          </p:cNvPr>
          <p:cNvSpPr txBox="1"/>
          <p:nvPr/>
        </p:nvSpPr>
        <p:spPr>
          <a:xfrm>
            <a:off x="6144350" y="6382544"/>
            <a:ext cx="1337226" cy="276999"/>
          </a:xfrm>
          <a:prstGeom prst="rect">
            <a:avLst/>
          </a:prstGeom>
          <a:solidFill>
            <a:schemeClr val="accent5">
              <a:lumMod val="20000"/>
              <a:lumOff val="80000"/>
            </a:schemeClr>
          </a:solidFill>
          <a:ln w="38100">
            <a:solidFill>
              <a:srgbClr val="00B050"/>
            </a:solidFill>
          </a:ln>
        </p:spPr>
        <p:txBody>
          <a:bodyPr wrap="none" rtlCol="0">
            <a:spAutoFit/>
          </a:bodyPr>
          <a:lstStyle/>
          <a:p>
            <a:r>
              <a:rPr lang="en-US" sz="1200" dirty="0">
                <a:latin typeface="Algerian" panose="04020705040A02060702" pitchFamily="82" charset="0"/>
                <a:cs typeface="Aldhabi" panose="01000000000000000000" pitchFamily="2" charset="-78"/>
              </a:rPr>
              <a:t>LOCAL VISITORS</a:t>
            </a:r>
          </a:p>
        </p:txBody>
      </p:sp>
    </p:spTree>
    <p:extLst>
      <p:ext uri="{BB962C8B-B14F-4D97-AF65-F5344CB8AC3E}">
        <p14:creationId xmlns:p14="http://schemas.microsoft.com/office/powerpoint/2010/main" val="268871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FEF65DD9-B6F5-48ED-9E0C-0D847D780B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32" b="-1137"/>
          <a:stretch/>
        </p:blipFill>
        <p:spPr>
          <a:xfrm rot="16200000">
            <a:off x="1497252" y="1103207"/>
            <a:ext cx="4568614" cy="6781799"/>
          </a:xfrm>
          <a:prstGeom prst="rect">
            <a:avLst/>
          </a:prstGeom>
        </p:spPr>
      </p:pic>
      <p:sp>
        <p:nvSpPr>
          <p:cNvPr id="2" name="TextBox 1">
            <a:extLst>
              <a:ext uri="{FF2B5EF4-FFF2-40B4-BE49-F238E27FC236}">
                <a16:creationId xmlns:a16="http://schemas.microsoft.com/office/drawing/2014/main" id="{18348E2B-8350-4520-82B5-B2A4A0605A7C}"/>
              </a:ext>
            </a:extLst>
          </p:cNvPr>
          <p:cNvSpPr txBox="1"/>
          <p:nvPr/>
        </p:nvSpPr>
        <p:spPr>
          <a:xfrm>
            <a:off x="81401" y="65868"/>
            <a:ext cx="8956836" cy="523220"/>
          </a:xfrm>
          <a:prstGeom prst="rect">
            <a:avLst/>
          </a:prstGeom>
          <a:noFill/>
          <a:ln w="38100">
            <a:solidFill>
              <a:schemeClr val="accent2">
                <a:lumMod val="50000"/>
              </a:schemeClr>
            </a:solidFill>
          </a:ln>
        </p:spPr>
        <p:txBody>
          <a:bodyPr wrap="square" rtlCol="0">
            <a:spAutoFit/>
          </a:bodyPr>
          <a:lstStyle/>
          <a:p>
            <a:pPr algn="ctr"/>
            <a:r>
              <a:rPr lang="en-US" sz="2800" b="1" i="1" u="sng" dirty="0">
                <a:solidFill>
                  <a:schemeClr val="accent2">
                    <a:lumMod val="50000"/>
                  </a:schemeClr>
                </a:solidFill>
                <a:latin typeface="Bernard MT Condensed" panose="02050806060905020404" pitchFamily="18" charset="0"/>
              </a:rPr>
              <a:t>Offered  Property Existing Parcel Map</a:t>
            </a:r>
          </a:p>
        </p:txBody>
      </p:sp>
      <p:sp>
        <p:nvSpPr>
          <p:cNvPr id="4" name="TextBox 3">
            <a:extLst>
              <a:ext uri="{FF2B5EF4-FFF2-40B4-BE49-F238E27FC236}">
                <a16:creationId xmlns:a16="http://schemas.microsoft.com/office/drawing/2014/main" id="{DC3A060C-9613-4595-BAA4-D9DA11D2634B}"/>
              </a:ext>
            </a:extLst>
          </p:cNvPr>
          <p:cNvSpPr txBox="1"/>
          <p:nvPr/>
        </p:nvSpPr>
        <p:spPr>
          <a:xfrm>
            <a:off x="6587460" y="687881"/>
            <a:ext cx="2450777" cy="6090533"/>
          </a:xfrm>
          <a:prstGeom prst="rect">
            <a:avLst/>
          </a:prstGeom>
          <a:noFill/>
          <a:ln w="38100">
            <a:solidFill>
              <a:schemeClr val="accent2">
                <a:lumMod val="50000"/>
              </a:schemeClr>
            </a:solidFill>
          </a:ln>
        </p:spPr>
        <p:txBody>
          <a:bodyPr wrap="square" rtlCol="0">
            <a:spAutoFit/>
          </a:bodyPr>
          <a:lstStyle/>
          <a:p>
            <a:pPr algn="ctr"/>
            <a:r>
              <a:rPr lang="en-US" sz="1400" b="1" i="1" u="sng" dirty="0">
                <a:solidFill>
                  <a:schemeClr val="accent2">
                    <a:lumMod val="50000"/>
                  </a:schemeClr>
                </a:solidFill>
                <a:latin typeface="Algerian" panose="04020705040A02060702" pitchFamily="82" charset="0"/>
              </a:rPr>
              <a:t>Parcel Descriptions</a:t>
            </a:r>
          </a:p>
          <a:p>
            <a:r>
              <a:rPr lang="en-US" sz="1000" dirty="0">
                <a:latin typeface="Algerian" panose="04020705040A02060702" pitchFamily="82" charset="0"/>
                <a:cs typeface="Aldhabi" panose="01000000000000000000" pitchFamily="2" charset="-78"/>
              </a:rPr>
              <a:t>Parcel H-1: 2.3 (+/-) Acres</a:t>
            </a:r>
          </a:p>
          <a:p>
            <a:endParaRPr lang="en-US" sz="1000" dirty="0">
              <a:latin typeface="Algerian" panose="04020705040A02060702" pitchFamily="82" charset="0"/>
              <a:cs typeface="Aldhabi" panose="01000000000000000000" pitchFamily="2" charset="-78"/>
            </a:endParaRPr>
          </a:p>
          <a:p>
            <a:r>
              <a:rPr lang="en-US" sz="1000" dirty="0">
                <a:latin typeface="Algerian" panose="04020705040A02060702" pitchFamily="82" charset="0"/>
                <a:cs typeface="Aldhabi" panose="01000000000000000000" pitchFamily="2" charset="-78"/>
              </a:rPr>
              <a:t>Parcel H-2: 2.3 (+/-) Acres</a:t>
            </a:r>
          </a:p>
          <a:p>
            <a:endParaRPr lang="en-US" sz="1000" dirty="0">
              <a:latin typeface="Algerian" panose="04020705040A02060702" pitchFamily="82" charset="0"/>
              <a:cs typeface="Aldhabi" panose="01000000000000000000" pitchFamily="2" charset="-78"/>
            </a:endParaRPr>
          </a:p>
          <a:p>
            <a:r>
              <a:rPr lang="en-US" sz="1000" dirty="0">
                <a:latin typeface="Algerian" panose="04020705040A02060702" pitchFamily="82" charset="0"/>
                <a:cs typeface="Aldhabi" panose="01000000000000000000" pitchFamily="2" charset="-78"/>
              </a:rPr>
              <a:t>Parcel H-3&amp;4: Deer Creek Park Lots 1&amp;2 Block 8</a:t>
            </a:r>
          </a:p>
          <a:p>
            <a:endParaRPr lang="en-US" sz="1000" dirty="0">
              <a:latin typeface="Algerian" panose="04020705040A02060702" pitchFamily="82" charset="0"/>
              <a:cs typeface="Aldhabi" panose="01000000000000000000" pitchFamily="2" charset="-78"/>
            </a:endParaRPr>
          </a:p>
          <a:p>
            <a:r>
              <a:rPr lang="en-US" sz="1000" dirty="0">
                <a:latin typeface="Algerian" panose="04020705040A02060702" pitchFamily="82" charset="0"/>
                <a:cs typeface="Aldhabi" panose="01000000000000000000" pitchFamily="2" charset="-78"/>
              </a:rPr>
              <a:t>Parcel D-1: 1 (+/-) Acres includes Lot 1 Block 1 DCP</a:t>
            </a:r>
          </a:p>
          <a:p>
            <a:endParaRPr lang="en-US" sz="1000" dirty="0">
              <a:latin typeface="Algerian" panose="04020705040A02060702" pitchFamily="82" charset="0"/>
              <a:cs typeface="Aldhabi" panose="01000000000000000000" pitchFamily="2" charset="-78"/>
            </a:endParaRPr>
          </a:p>
          <a:p>
            <a:r>
              <a:rPr lang="en-US" sz="1000" dirty="0">
                <a:latin typeface="Algerian" panose="04020705040A02060702" pitchFamily="82" charset="0"/>
                <a:cs typeface="Aldhabi" panose="01000000000000000000" pitchFamily="2" charset="-78"/>
              </a:rPr>
              <a:t>All other parcels in the Deer Creek Park Subdivision except lots labeled Not a Part total</a:t>
            </a:r>
          </a:p>
          <a:p>
            <a:r>
              <a:rPr lang="en-US" sz="1000" dirty="0">
                <a:latin typeface="Algerian" panose="04020705040A02060702" pitchFamily="82" charset="0"/>
                <a:cs typeface="Aldhabi" panose="01000000000000000000" pitchFamily="2" charset="-78"/>
              </a:rPr>
              <a:t>Approx. 10 (+/-) Acres</a:t>
            </a:r>
          </a:p>
          <a:p>
            <a:endParaRPr lang="en-US" sz="1000" dirty="0">
              <a:latin typeface="Algerian" panose="04020705040A02060702" pitchFamily="82" charset="0"/>
              <a:cs typeface="Aldhabi" panose="01000000000000000000" pitchFamily="2" charset="-78"/>
            </a:endParaRPr>
          </a:p>
          <a:p>
            <a:r>
              <a:rPr lang="en-US" sz="1000" dirty="0">
                <a:latin typeface="Algerian" panose="04020705040A02060702" pitchFamily="82" charset="0"/>
                <a:cs typeface="Aldhabi" panose="01000000000000000000" pitchFamily="2" charset="-78"/>
              </a:rPr>
              <a:t>Each Lot is approximately</a:t>
            </a:r>
          </a:p>
          <a:p>
            <a:r>
              <a:rPr lang="en-US" sz="1000" dirty="0">
                <a:latin typeface="Algerian" panose="04020705040A02060702" pitchFamily="82" charset="0"/>
                <a:cs typeface="Aldhabi" panose="01000000000000000000" pitchFamily="2" charset="-78"/>
              </a:rPr>
              <a:t>50 ft. by 100 ft for a total number of 67 lots</a:t>
            </a:r>
          </a:p>
          <a:p>
            <a:endParaRPr lang="en-US" sz="1000" dirty="0">
              <a:latin typeface="Algerian" panose="04020705040A02060702" pitchFamily="82" charset="0"/>
              <a:cs typeface="Aldhabi" panose="01000000000000000000" pitchFamily="2" charset="-78"/>
            </a:endParaRPr>
          </a:p>
          <a:p>
            <a:r>
              <a:rPr lang="en-US" sz="1000" dirty="0">
                <a:latin typeface="Algerian" panose="04020705040A02060702" pitchFamily="82" charset="0"/>
                <a:cs typeface="Aldhabi" panose="01000000000000000000" pitchFamily="2" charset="-78"/>
              </a:rPr>
              <a:t>Approximate Total</a:t>
            </a:r>
          </a:p>
          <a:p>
            <a:r>
              <a:rPr lang="en-US" sz="1000" dirty="0">
                <a:latin typeface="Algerian" panose="04020705040A02060702" pitchFamily="82" charset="0"/>
                <a:cs typeface="Aldhabi" panose="01000000000000000000" pitchFamily="2" charset="-78"/>
              </a:rPr>
              <a:t>Acreage (+/-) 15.5 Acres</a:t>
            </a:r>
          </a:p>
          <a:p>
            <a:endParaRPr lang="en-US" sz="1050" dirty="0">
              <a:solidFill>
                <a:schemeClr val="accent2">
                  <a:lumMod val="50000"/>
                </a:schemeClr>
              </a:solidFill>
              <a:latin typeface="Algerian" panose="04020705040A02060702" pitchFamily="82" charset="0"/>
              <a:cs typeface="Aldhabi" panose="01000000000000000000" pitchFamily="2" charset="-78"/>
            </a:endParaRPr>
          </a:p>
          <a:p>
            <a:pPr algn="ctr"/>
            <a:r>
              <a:rPr lang="en-US" sz="1400" b="1" i="1" u="sng" dirty="0">
                <a:solidFill>
                  <a:schemeClr val="accent2">
                    <a:lumMod val="50000"/>
                  </a:schemeClr>
                </a:solidFill>
                <a:latin typeface="Algerian" panose="04020705040A02060702" pitchFamily="82" charset="0"/>
                <a:cs typeface="Aldhabi" panose="01000000000000000000" pitchFamily="2" charset="-78"/>
              </a:rPr>
              <a:t>Structures</a:t>
            </a:r>
          </a:p>
          <a:p>
            <a:r>
              <a:rPr lang="en-US" sz="1000" dirty="0">
                <a:latin typeface="Algerian" panose="04020705040A02060702" pitchFamily="82" charset="0"/>
                <a:cs typeface="Aldhabi" panose="01000000000000000000" pitchFamily="2" charset="-78"/>
              </a:rPr>
              <a:t>Deer Creek Lodge: renovated Original Historic Lodge circa 1932. Approx. 1200 Sq. ft</a:t>
            </a:r>
          </a:p>
          <a:p>
            <a:endParaRPr lang="en-US" sz="1000" b="1" i="1" u="sng" dirty="0">
              <a:latin typeface="Algerian" panose="04020705040A02060702" pitchFamily="82" charset="0"/>
              <a:cs typeface="Aldhabi" panose="01000000000000000000" pitchFamily="2" charset="-78"/>
            </a:endParaRPr>
          </a:p>
          <a:p>
            <a:r>
              <a:rPr lang="en-US" sz="1000" dirty="0">
                <a:latin typeface="Algerian" panose="04020705040A02060702" pitchFamily="82" charset="0"/>
                <a:cs typeface="Aldhabi" panose="01000000000000000000" pitchFamily="2" charset="-78"/>
              </a:rPr>
              <a:t>Guest cabin: Renovated historic Guest cabins approx. 300 Sq. Ft. </a:t>
            </a:r>
          </a:p>
          <a:p>
            <a:endParaRPr lang="en-US" sz="1000" dirty="0">
              <a:latin typeface="Algerian" panose="04020705040A02060702" pitchFamily="82" charset="0"/>
              <a:cs typeface="Aldhabi" panose="01000000000000000000" pitchFamily="2" charset="-78"/>
            </a:endParaRPr>
          </a:p>
          <a:p>
            <a:r>
              <a:rPr lang="en-US" sz="1000" dirty="0">
                <a:latin typeface="Algerian" panose="04020705040A02060702" pitchFamily="82" charset="0"/>
                <a:cs typeface="Aldhabi" panose="01000000000000000000" pitchFamily="2" charset="-78"/>
              </a:rPr>
              <a:t>Upper Lodge:  3 story lodge built in 1996.  Approximately  2600 Sq. ft. </a:t>
            </a:r>
          </a:p>
          <a:p>
            <a:endParaRPr lang="en-US" sz="1000" dirty="0">
              <a:latin typeface="Algerian" panose="04020705040A02060702" pitchFamily="82" charset="0"/>
              <a:cs typeface="Aldhabi" panose="01000000000000000000" pitchFamily="2" charset="-78"/>
            </a:endParaRPr>
          </a:p>
          <a:p>
            <a:r>
              <a:rPr lang="en-US" sz="1000" dirty="0">
                <a:latin typeface="Algerian" panose="04020705040A02060702" pitchFamily="82" charset="0"/>
                <a:cs typeface="Aldhabi" panose="01000000000000000000" pitchFamily="2" charset="-78"/>
              </a:rPr>
              <a:t>Renovation cabins: vacant cabins suitable for renovation</a:t>
            </a:r>
            <a:endParaRPr lang="en-US" sz="1000" dirty="0">
              <a:latin typeface="Algerian" panose="04020705040A02060702" pitchFamily="82" charset="0"/>
            </a:endParaRPr>
          </a:p>
        </p:txBody>
      </p:sp>
      <p:cxnSp>
        <p:nvCxnSpPr>
          <p:cNvPr id="7" name="Straight Connector 6">
            <a:extLst>
              <a:ext uri="{FF2B5EF4-FFF2-40B4-BE49-F238E27FC236}">
                <a16:creationId xmlns:a16="http://schemas.microsoft.com/office/drawing/2014/main" id="{9FED77D1-CB91-4F12-9186-BAFDE1014A46}"/>
              </a:ext>
            </a:extLst>
          </p:cNvPr>
          <p:cNvCxnSpPr>
            <a:cxnSpLocks/>
          </p:cNvCxnSpPr>
          <p:nvPr/>
        </p:nvCxnSpPr>
        <p:spPr>
          <a:xfrm>
            <a:off x="2780187" y="854655"/>
            <a:ext cx="24363" cy="2193345"/>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A6D1405-1122-4EDF-BECA-DB0981B1762C}"/>
              </a:ext>
            </a:extLst>
          </p:cNvPr>
          <p:cNvCxnSpPr>
            <a:cxnSpLocks/>
          </p:cNvCxnSpPr>
          <p:nvPr/>
        </p:nvCxnSpPr>
        <p:spPr>
          <a:xfrm flipH="1" flipV="1">
            <a:off x="1524000" y="938564"/>
            <a:ext cx="47402" cy="2261836"/>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1E98066-EB2B-4AA2-A4C4-198F4396DB58}"/>
              </a:ext>
            </a:extLst>
          </p:cNvPr>
          <p:cNvCxnSpPr>
            <a:cxnSpLocks/>
          </p:cNvCxnSpPr>
          <p:nvPr/>
        </p:nvCxnSpPr>
        <p:spPr>
          <a:xfrm flipV="1">
            <a:off x="1547701" y="1698365"/>
            <a:ext cx="4776899" cy="348661"/>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BEF31EFF-6865-4726-AF8A-002C4FF49F7F}"/>
              </a:ext>
            </a:extLst>
          </p:cNvPr>
          <p:cNvSpPr/>
          <p:nvPr/>
        </p:nvSpPr>
        <p:spPr>
          <a:xfrm>
            <a:off x="1892919" y="4265507"/>
            <a:ext cx="41135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FB94965-CE61-49F2-829D-882FF8CA726F}"/>
              </a:ext>
            </a:extLst>
          </p:cNvPr>
          <p:cNvCxnSpPr>
            <a:cxnSpLocks/>
          </p:cNvCxnSpPr>
          <p:nvPr/>
        </p:nvCxnSpPr>
        <p:spPr>
          <a:xfrm flipV="1">
            <a:off x="1499637" y="854655"/>
            <a:ext cx="1280550" cy="7620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6699F46A-B6B8-4A3D-B7E8-D6BC3B681C9D}"/>
              </a:ext>
            </a:extLst>
          </p:cNvPr>
          <p:cNvSpPr/>
          <p:nvPr/>
        </p:nvSpPr>
        <p:spPr>
          <a:xfrm rot="21375625">
            <a:off x="2022765" y="1245915"/>
            <a:ext cx="272124" cy="156832"/>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equential Access Storage 20">
            <a:extLst>
              <a:ext uri="{FF2B5EF4-FFF2-40B4-BE49-F238E27FC236}">
                <a16:creationId xmlns:a16="http://schemas.microsoft.com/office/drawing/2014/main" id="{5E33F46D-3E3B-4436-BDE6-959567143437}"/>
              </a:ext>
            </a:extLst>
          </p:cNvPr>
          <p:cNvSpPr/>
          <p:nvPr/>
        </p:nvSpPr>
        <p:spPr>
          <a:xfrm flipH="1" flipV="1">
            <a:off x="1752250" y="1016261"/>
            <a:ext cx="45719" cy="65522"/>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69A26356-FBF5-42B4-A9E3-7FCEB605C0B0}"/>
              </a:ext>
            </a:extLst>
          </p:cNvPr>
          <p:cNvCxnSpPr>
            <a:cxnSpLocks/>
          </p:cNvCxnSpPr>
          <p:nvPr/>
        </p:nvCxnSpPr>
        <p:spPr>
          <a:xfrm flipV="1">
            <a:off x="1499306" y="807938"/>
            <a:ext cx="1305244" cy="76328"/>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4F69901-3506-49C6-B31D-9F83548F0A8A}"/>
              </a:ext>
            </a:extLst>
          </p:cNvPr>
          <p:cNvCxnSpPr>
            <a:cxnSpLocks/>
          </p:cNvCxnSpPr>
          <p:nvPr/>
        </p:nvCxnSpPr>
        <p:spPr>
          <a:xfrm>
            <a:off x="1475274" y="891974"/>
            <a:ext cx="48064" cy="2259050"/>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EC4A527-7490-4960-9DF3-261323D71BA7}"/>
              </a:ext>
            </a:extLst>
          </p:cNvPr>
          <p:cNvCxnSpPr>
            <a:cxnSpLocks/>
          </p:cNvCxnSpPr>
          <p:nvPr/>
        </p:nvCxnSpPr>
        <p:spPr>
          <a:xfrm flipV="1">
            <a:off x="1523338" y="3245590"/>
            <a:ext cx="375852" cy="31011"/>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C1B85A75-1FE7-49DA-9449-41C263016138}"/>
              </a:ext>
            </a:extLst>
          </p:cNvPr>
          <p:cNvCxnSpPr>
            <a:cxnSpLocks/>
          </p:cNvCxnSpPr>
          <p:nvPr/>
        </p:nvCxnSpPr>
        <p:spPr>
          <a:xfrm flipV="1">
            <a:off x="2438400" y="2667000"/>
            <a:ext cx="0" cy="558673"/>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E5D4250-9DD7-49E5-AAAC-8FD089F10AF8}"/>
              </a:ext>
            </a:extLst>
          </p:cNvPr>
          <p:cNvCxnSpPr>
            <a:cxnSpLocks/>
          </p:cNvCxnSpPr>
          <p:nvPr/>
        </p:nvCxnSpPr>
        <p:spPr>
          <a:xfrm flipV="1">
            <a:off x="2838976" y="2368285"/>
            <a:ext cx="2190224" cy="246059"/>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9B5D73F-B5FF-4100-9BF7-1A212FBAC33B}"/>
              </a:ext>
            </a:extLst>
          </p:cNvPr>
          <p:cNvCxnSpPr>
            <a:cxnSpLocks/>
          </p:cNvCxnSpPr>
          <p:nvPr/>
        </p:nvCxnSpPr>
        <p:spPr>
          <a:xfrm>
            <a:off x="2818949" y="846616"/>
            <a:ext cx="20027" cy="1775436"/>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F626475B-D1B4-4148-8339-7A776BDB64B1}"/>
              </a:ext>
            </a:extLst>
          </p:cNvPr>
          <p:cNvCxnSpPr>
            <a:cxnSpLocks/>
          </p:cNvCxnSpPr>
          <p:nvPr/>
        </p:nvCxnSpPr>
        <p:spPr>
          <a:xfrm flipH="1">
            <a:off x="4876800" y="2368285"/>
            <a:ext cx="84926" cy="2737115"/>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E44EEB9B-5F94-49EF-AE4B-E9EFB6594948}"/>
              </a:ext>
            </a:extLst>
          </p:cNvPr>
          <p:cNvCxnSpPr>
            <a:cxnSpLocks/>
          </p:cNvCxnSpPr>
          <p:nvPr/>
        </p:nvCxnSpPr>
        <p:spPr>
          <a:xfrm>
            <a:off x="4876800" y="5141808"/>
            <a:ext cx="533400" cy="39792"/>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3B9D14E6-D15E-41E2-AE93-BE3DF0DE67CC}"/>
              </a:ext>
            </a:extLst>
          </p:cNvPr>
          <p:cNvCxnSpPr>
            <a:cxnSpLocks/>
          </p:cNvCxnSpPr>
          <p:nvPr/>
        </p:nvCxnSpPr>
        <p:spPr>
          <a:xfrm flipH="1">
            <a:off x="5299130" y="5181600"/>
            <a:ext cx="34870" cy="990600"/>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BBA8C6D1-62DA-4E7C-8934-138199FFEC46}"/>
              </a:ext>
            </a:extLst>
          </p:cNvPr>
          <p:cNvCxnSpPr>
            <a:cxnSpLocks/>
          </p:cNvCxnSpPr>
          <p:nvPr/>
        </p:nvCxnSpPr>
        <p:spPr>
          <a:xfrm flipH="1" flipV="1">
            <a:off x="4258483" y="6158410"/>
            <a:ext cx="1058083" cy="13790"/>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413384B-7399-4E8E-AC71-6A61B060BD27}"/>
              </a:ext>
            </a:extLst>
          </p:cNvPr>
          <p:cNvCxnSpPr>
            <a:cxnSpLocks/>
          </p:cNvCxnSpPr>
          <p:nvPr/>
        </p:nvCxnSpPr>
        <p:spPr>
          <a:xfrm>
            <a:off x="4267200" y="5486400"/>
            <a:ext cx="0" cy="685800"/>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5C949F22-E012-4AB7-9BA2-CB6574E6F8EF}"/>
              </a:ext>
            </a:extLst>
          </p:cNvPr>
          <p:cNvCxnSpPr>
            <a:cxnSpLocks/>
          </p:cNvCxnSpPr>
          <p:nvPr/>
        </p:nvCxnSpPr>
        <p:spPr>
          <a:xfrm flipH="1">
            <a:off x="1752600" y="5486400"/>
            <a:ext cx="2505884" cy="228600"/>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BA45773E-C100-48EC-BBC4-BB1F6D879E9F}"/>
              </a:ext>
            </a:extLst>
          </p:cNvPr>
          <p:cNvCxnSpPr>
            <a:cxnSpLocks/>
          </p:cNvCxnSpPr>
          <p:nvPr/>
        </p:nvCxnSpPr>
        <p:spPr>
          <a:xfrm flipH="1">
            <a:off x="1774116" y="3261095"/>
            <a:ext cx="96274" cy="2415805"/>
          </a:xfrm>
          <a:prstGeom prst="line">
            <a:avLst/>
          </a:prstGeom>
          <a:ln w="19050">
            <a:solidFill>
              <a:srgbClr val="00B050"/>
            </a:solidFill>
            <a:prstDash val="lgDashDot"/>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BA9D0A78-4708-49FD-ACCD-85C6D530085B}"/>
              </a:ext>
            </a:extLst>
          </p:cNvPr>
          <p:cNvCxnSpPr>
            <a:cxnSpLocks/>
            <a:stCxn id="185" idx="3"/>
          </p:cNvCxnSpPr>
          <p:nvPr/>
        </p:nvCxnSpPr>
        <p:spPr>
          <a:xfrm>
            <a:off x="1371662" y="1392807"/>
            <a:ext cx="527528" cy="47849"/>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42" name="Straight Arrow Connector 141">
            <a:extLst>
              <a:ext uri="{FF2B5EF4-FFF2-40B4-BE49-F238E27FC236}">
                <a16:creationId xmlns:a16="http://schemas.microsoft.com/office/drawing/2014/main" id="{5B23D0C0-2CD1-4B78-B44D-582851005DE3}"/>
              </a:ext>
            </a:extLst>
          </p:cNvPr>
          <p:cNvCxnSpPr>
            <a:cxnSpLocks/>
            <a:stCxn id="186" idx="3"/>
          </p:cNvCxnSpPr>
          <p:nvPr/>
        </p:nvCxnSpPr>
        <p:spPr>
          <a:xfrm>
            <a:off x="1361690" y="2107773"/>
            <a:ext cx="406896" cy="380075"/>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9694B02E-ECA5-426E-8EC1-AAA4CE5E2A94}"/>
              </a:ext>
            </a:extLst>
          </p:cNvPr>
          <p:cNvCxnSpPr>
            <a:cxnSpLocks/>
            <a:stCxn id="52" idx="3"/>
          </p:cNvCxnSpPr>
          <p:nvPr/>
        </p:nvCxnSpPr>
        <p:spPr>
          <a:xfrm flipV="1">
            <a:off x="1672637" y="3030982"/>
            <a:ext cx="349630" cy="916152"/>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117D6D11-991B-4D89-977E-B36AAB1F0F1B}"/>
              </a:ext>
            </a:extLst>
          </p:cNvPr>
          <p:cNvCxnSpPr>
            <a:cxnSpLocks/>
            <a:stCxn id="52" idx="3"/>
          </p:cNvCxnSpPr>
          <p:nvPr/>
        </p:nvCxnSpPr>
        <p:spPr>
          <a:xfrm flipV="1">
            <a:off x="1672637" y="3028701"/>
            <a:ext cx="608856" cy="918433"/>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AC7D6A84-22FB-461D-94FE-454625FE55A5}"/>
              </a:ext>
            </a:extLst>
          </p:cNvPr>
          <p:cNvCxnSpPr>
            <a:cxnSpLocks/>
            <a:stCxn id="5" idx="1"/>
            <a:endCxn id="19" idx="3"/>
          </p:cNvCxnSpPr>
          <p:nvPr/>
        </p:nvCxnSpPr>
        <p:spPr>
          <a:xfrm flipH="1" flipV="1">
            <a:off x="2294599" y="1315457"/>
            <a:ext cx="675964" cy="816770"/>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59" name="Straight Arrow Connector 158">
            <a:extLst>
              <a:ext uri="{FF2B5EF4-FFF2-40B4-BE49-F238E27FC236}">
                <a16:creationId xmlns:a16="http://schemas.microsoft.com/office/drawing/2014/main" id="{E7888DDB-7674-49D4-87C4-C69CCEE6081E}"/>
              </a:ext>
            </a:extLst>
          </p:cNvPr>
          <p:cNvCxnSpPr>
            <a:cxnSpLocks/>
          </p:cNvCxnSpPr>
          <p:nvPr/>
        </p:nvCxnSpPr>
        <p:spPr>
          <a:xfrm flipH="1" flipV="1">
            <a:off x="1847452" y="1059612"/>
            <a:ext cx="1346985" cy="426368"/>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9DD347C8-7F50-4587-ABC8-C311FBE4547C}"/>
              </a:ext>
            </a:extLst>
          </p:cNvPr>
          <p:cNvCxnSpPr>
            <a:cxnSpLocks/>
            <a:stCxn id="125" idx="1"/>
          </p:cNvCxnSpPr>
          <p:nvPr/>
        </p:nvCxnSpPr>
        <p:spPr>
          <a:xfrm flipH="1" flipV="1">
            <a:off x="4876803" y="5791202"/>
            <a:ext cx="512024" cy="202350"/>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66" name="Straight Arrow Connector 165">
            <a:extLst>
              <a:ext uri="{FF2B5EF4-FFF2-40B4-BE49-F238E27FC236}">
                <a16:creationId xmlns:a16="http://schemas.microsoft.com/office/drawing/2014/main" id="{A7F32035-EB4E-4757-8C17-104B3BE2FA93}"/>
              </a:ext>
            </a:extLst>
          </p:cNvPr>
          <p:cNvCxnSpPr>
            <a:cxnSpLocks/>
            <a:stCxn id="146" idx="1"/>
          </p:cNvCxnSpPr>
          <p:nvPr/>
        </p:nvCxnSpPr>
        <p:spPr>
          <a:xfrm flipH="1" flipV="1">
            <a:off x="4942511" y="5376952"/>
            <a:ext cx="449956" cy="92332"/>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71" name="Rectangle 170">
            <a:extLst>
              <a:ext uri="{FF2B5EF4-FFF2-40B4-BE49-F238E27FC236}">
                <a16:creationId xmlns:a16="http://schemas.microsoft.com/office/drawing/2014/main" id="{3D7F67B2-FD10-4A11-B27B-E6E9594C3A79}"/>
              </a:ext>
            </a:extLst>
          </p:cNvPr>
          <p:cNvSpPr/>
          <p:nvPr/>
        </p:nvSpPr>
        <p:spPr>
          <a:xfrm flipH="1">
            <a:off x="4414176" y="5204170"/>
            <a:ext cx="45719" cy="12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Arrow Connector 174">
            <a:extLst>
              <a:ext uri="{FF2B5EF4-FFF2-40B4-BE49-F238E27FC236}">
                <a16:creationId xmlns:a16="http://schemas.microsoft.com/office/drawing/2014/main" id="{423B9A47-EBE7-4E0D-B8EE-F2ACDCD12388}"/>
              </a:ext>
            </a:extLst>
          </p:cNvPr>
          <p:cNvCxnSpPr>
            <a:cxnSpLocks/>
            <a:stCxn id="113" idx="1"/>
            <a:endCxn id="171" idx="2"/>
          </p:cNvCxnSpPr>
          <p:nvPr/>
        </p:nvCxnSpPr>
        <p:spPr>
          <a:xfrm flipH="1">
            <a:off x="4437035" y="4757416"/>
            <a:ext cx="621590" cy="574759"/>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81" name="Rectangle 180">
            <a:extLst>
              <a:ext uri="{FF2B5EF4-FFF2-40B4-BE49-F238E27FC236}">
                <a16:creationId xmlns:a16="http://schemas.microsoft.com/office/drawing/2014/main" id="{11DF3757-BF69-4DDB-B09C-1D93D65D3946}"/>
              </a:ext>
            </a:extLst>
          </p:cNvPr>
          <p:cNvSpPr/>
          <p:nvPr/>
        </p:nvSpPr>
        <p:spPr>
          <a:xfrm>
            <a:off x="4414176" y="5013662"/>
            <a:ext cx="45719" cy="91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F07FAC91-E420-4062-A0F3-17B3BC2E6C30}"/>
              </a:ext>
            </a:extLst>
          </p:cNvPr>
          <p:cNvSpPr/>
          <p:nvPr/>
        </p:nvSpPr>
        <p:spPr>
          <a:xfrm>
            <a:off x="4406950" y="4792717"/>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29BCEE66-9262-4853-A0C4-9EAA02B366C9}"/>
              </a:ext>
            </a:extLst>
          </p:cNvPr>
          <p:cNvSpPr/>
          <p:nvPr/>
        </p:nvSpPr>
        <p:spPr>
          <a:xfrm>
            <a:off x="3700308" y="3888516"/>
            <a:ext cx="114769" cy="99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2DAE57EC-84A9-4E08-8B43-302B0943BF10}"/>
              </a:ext>
            </a:extLst>
          </p:cNvPr>
          <p:cNvSpPr/>
          <p:nvPr/>
        </p:nvSpPr>
        <p:spPr>
          <a:xfrm>
            <a:off x="3475028" y="4644865"/>
            <a:ext cx="84925" cy="90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EDE1D76A-35A2-4D55-87D5-B26D2190456B}"/>
              </a:ext>
            </a:extLst>
          </p:cNvPr>
          <p:cNvSpPr/>
          <p:nvPr/>
        </p:nvSpPr>
        <p:spPr>
          <a:xfrm>
            <a:off x="335081" y="1228410"/>
            <a:ext cx="1036581" cy="328794"/>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lgerian" panose="04020705040A02060702" pitchFamily="82" charset="0"/>
              </a:rPr>
              <a:t>Parcel H-2</a:t>
            </a:r>
          </a:p>
        </p:txBody>
      </p:sp>
      <p:sp>
        <p:nvSpPr>
          <p:cNvPr id="186" name="Rectangle 185">
            <a:extLst>
              <a:ext uri="{FF2B5EF4-FFF2-40B4-BE49-F238E27FC236}">
                <a16:creationId xmlns:a16="http://schemas.microsoft.com/office/drawing/2014/main" id="{37578B97-CF62-43C3-8108-02E2EB2385A0}"/>
              </a:ext>
            </a:extLst>
          </p:cNvPr>
          <p:cNvSpPr/>
          <p:nvPr/>
        </p:nvSpPr>
        <p:spPr>
          <a:xfrm>
            <a:off x="389918" y="1947779"/>
            <a:ext cx="971772" cy="319987"/>
          </a:xfrm>
          <a:prstGeom prst="rect">
            <a:avLst/>
          </a:prstGeom>
          <a:solidFill>
            <a:schemeClr val="accent3">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lgerian" panose="04020705040A02060702" pitchFamily="82" charset="0"/>
              </a:rPr>
              <a:t>Parcel H-1</a:t>
            </a:r>
          </a:p>
        </p:txBody>
      </p:sp>
      <p:sp>
        <p:nvSpPr>
          <p:cNvPr id="5" name="TextBox 4">
            <a:extLst>
              <a:ext uri="{FF2B5EF4-FFF2-40B4-BE49-F238E27FC236}">
                <a16:creationId xmlns:a16="http://schemas.microsoft.com/office/drawing/2014/main" id="{FAFDC127-9BED-49A5-9600-8B779F4B6DAB}"/>
              </a:ext>
            </a:extLst>
          </p:cNvPr>
          <p:cNvSpPr txBox="1"/>
          <p:nvPr/>
        </p:nvSpPr>
        <p:spPr>
          <a:xfrm>
            <a:off x="2970563" y="1993727"/>
            <a:ext cx="1489332" cy="276999"/>
          </a:xfrm>
          <a:prstGeom prst="rect">
            <a:avLst/>
          </a:prstGeom>
          <a:solidFill>
            <a:schemeClr val="accent3">
              <a:lumMod val="20000"/>
              <a:lumOff val="80000"/>
            </a:schemeClr>
          </a:solidFill>
          <a:ln w="28575">
            <a:solidFill>
              <a:srgbClr val="00B050"/>
            </a:solidFill>
          </a:ln>
        </p:spPr>
        <p:txBody>
          <a:bodyPr wrap="square" rtlCol="0">
            <a:spAutoFit/>
          </a:bodyPr>
          <a:lstStyle/>
          <a:p>
            <a:pPr algn="ctr"/>
            <a:r>
              <a:rPr lang="en-US" sz="1200" dirty="0">
                <a:latin typeface="Algerian" panose="04020705040A02060702" pitchFamily="82" charset="0"/>
              </a:rPr>
              <a:t>Upper Lodge</a:t>
            </a:r>
          </a:p>
        </p:txBody>
      </p:sp>
      <p:sp>
        <p:nvSpPr>
          <p:cNvPr id="10" name="TextBox 9">
            <a:extLst>
              <a:ext uri="{FF2B5EF4-FFF2-40B4-BE49-F238E27FC236}">
                <a16:creationId xmlns:a16="http://schemas.microsoft.com/office/drawing/2014/main" id="{F5AC1DEC-74FA-4B0E-9A41-81DAC1026EE4}"/>
              </a:ext>
            </a:extLst>
          </p:cNvPr>
          <p:cNvSpPr txBox="1"/>
          <p:nvPr/>
        </p:nvSpPr>
        <p:spPr>
          <a:xfrm>
            <a:off x="3092657" y="1385742"/>
            <a:ext cx="1183481" cy="261610"/>
          </a:xfrm>
          <a:prstGeom prst="rect">
            <a:avLst/>
          </a:prstGeom>
          <a:solidFill>
            <a:schemeClr val="accent3">
              <a:lumMod val="20000"/>
              <a:lumOff val="80000"/>
            </a:schemeClr>
          </a:solidFill>
          <a:ln w="28575">
            <a:solidFill>
              <a:srgbClr val="00B050"/>
            </a:solidFill>
          </a:ln>
        </p:spPr>
        <p:txBody>
          <a:bodyPr wrap="square" rtlCol="0">
            <a:spAutoFit/>
          </a:bodyPr>
          <a:lstStyle/>
          <a:p>
            <a:r>
              <a:rPr lang="en-US" sz="1100" dirty="0">
                <a:latin typeface="Algerian" panose="04020705040A02060702" pitchFamily="82" charset="0"/>
              </a:rPr>
              <a:t>Existing Well</a:t>
            </a:r>
          </a:p>
        </p:txBody>
      </p:sp>
      <p:sp>
        <p:nvSpPr>
          <p:cNvPr id="52" name="TextBox 51">
            <a:extLst>
              <a:ext uri="{FF2B5EF4-FFF2-40B4-BE49-F238E27FC236}">
                <a16:creationId xmlns:a16="http://schemas.microsoft.com/office/drawing/2014/main" id="{0D15C594-0FAF-4327-AD47-E2EEF3621CF3}"/>
              </a:ext>
            </a:extLst>
          </p:cNvPr>
          <p:cNvSpPr txBox="1"/>
          <p:nvPr/>
        </p:nvSpPr>
        <p:spPr>
          <a:xfrm>
            <a:off x="341823" y="3808634"/>
            <a:ext cx="1330814" cy="276999"/>
          </a:xfrm>
          <a:prstGeom prst="rect">
            <a:avLst/>
          </a:prstGeom>
          <a:solidFill>
            <a:schemeClr val="accent3">
              <a:lumMod val="20000"/>
              <a:lumOff val="80000"/>
            </a:schemeClr>
          </a:solidFill>
          <a:ln w="28575">
            <a:solidFill>
              <a:srgbClr val="00B050"/>
            </a:solidFill>
          </a:ln>
        </p:spPr>
        <p:txBody>
          <a:bodyPr wrap="none" rtlCol="0">
            <a:spAutoFit/>
          </a:bodyPr>
          <a:lstStyle/>
          <a:p>
            <a:r>
              <a:rPr lang="en-US" sz="1200" dirty="0">
                <a:latin typeface="Algerian" panose="04020705040A02060702" pitchFamily="82" charset="0"/>
              </a:rPr>
              <a:t>Parcel H-3 &amp; 4</a:t>
            </a:r>
          </a:p>
        </p:txBody>
      </p:sp>
      <p:sp>
        <p:nvSpPr>
          <p:cNvPr id="64" name="TextBox 63">
            <a:extLst>
              <a:ext uri="{FF2B5EF4-FFF2-40B4-BE49-F238E27FC236}">
                <a16:creationId xmlns:a16="http://schemas.microsoft.com/office/drawing/2014/main" id="{ABEAC45E-DC41-4D58-8953-942E4A9AEBF2}"/>
              </a:ext>
            </a:extLst>
          </p:cNvPr>
          <p:cNvSpPr txBox="1"/>
          <p:nvPr/>
        </p:nvSpPr>
        <p:spPr>
          <a:xfrm>
            <a:off x="533401" y="5829300"/>
            <a:ext cx="1102025" cy="276999"/>
          </a:xfrm>
          <a:prstGeom prst="rect">
            <a:avLst/>
          </a:prstGeom>
          <a:solidFill>
            <a:schemeClr val="accent3">
              <a:lumMod val="20000"/>
              <a:lumOff val="80000"/>
            </a:schemeClr>
          </a:solidFill>
          <a:ln w="28575">
            <a:solidFill>
              <a:srgbClr val="00B050"/>
            </a:solidFill>
          </a:ln>
        </p:spPr>
        <p:txBody>
          <a:bodyPr wrap="square" rtlCol="0">
            <a:spAutoFit/>
          </a:bodyPr>
          <a:lstStyle/>
          <a:p>
            <a:pPr algn="ctr"/>
            <a:r>
              <a:rPr lang="en-US" sz="1200" dirty="0">
                <a:latin typeface="Algerian" panose="04020705040A02060702" pitchFamily="82" charset="0"/>
              </a:rPr>
              <a:t>Not A Part</a:t>
            </a:r>
          </a:p>
        </p:txBody>
      </p:sp>
      <p:cxnSp>
        <p:nvCxnSpPr>
          <p:cNvPr id="66" name="Straight Arrow Connector 65">
            <a:extLst>
              <a:ext uri="{FF2B5EF4-FFF2-40B4-BE49-F238E27FC236}">
                <a16:creationId xmlns:a16="http://schemas.microsoft.com/office/drawing/2014/main" id="{0F07C3F3-182D-4018-A72B-F44F01A5A764}"/>
              </a:ext>
            </a:extLst>
          </p:cNvPr>
          <p:cNvCxnSpPr>
            <a:cxnSpLocks/>
            <a:stCxn id="64" idx="3"/>
            <a:endCxn id="6" idx="2"/>
          </p:cNvCxnSpPr>
          <p:nvPr/>
        </p:nvCxnSpPr>
        <p:spPr>
          <a:xfrm flipV="1">
            <a:off x="1635426" y="4722707"/>
            <a:ext cx="463168" cy="1245093"/>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F5816BCF-38E0-4127-BD38-2873CE92810F}"/>
              </a:ext>
            </a:extLst>
          </p:cNvPr>
          <p:cNvCxnSpPr>
            <a:cxnSpLocks/>
            <a:stCxn id="64" idx="3"/>
          </p:cNvCxnSpPr>
          <p:nvPr/>
        </p:nvCxnSpPr>
        <p:spPr>
          <a:xfrm flipV="1">
            <a:off x="1635426" y="5344982"/>
            <a:ext cx="2250774" cy="622818"/>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87" name="TextBox 86">
            <a:extLst>
              <a:ext uri="{FF2B5EF4-FFF2-40B4-BE49-F238E27FC236}">
                <a16:creationId xmlns:a16="http://schemas.microsoft.com/office/drawing/2014/main" id="{3465C24F-4F8D-44ED-A6A0-629EAD34F1E8}"/>
              </a:ext>
            </a:extLst>
          </p:cNvPr>
          <p:cNvSpPr txBox="1"/>
          <p:nvPr/>
        </p:nvSpPr>
        <p:spPr>
          <a:xfrm rot="21243580">
            <a:off x="3809844" y="5200692"/>
            <a:ext cx="417062" cy="228600"/>
          </a:xfrm>
          <a:prstGeom prst="rect">
            <a:avLst/>
          </a:prstGeom>
          <a:noFill/>
          <a:ln w="19050">
            <a:solidFill>
              <a:srgbClr val="FF0000"/>
            </a:solidFill>
          </a:ln>
        </p:spPr>
        <p:txBody>
          <a:bodyPr wrap="square" rtlCol="0">
            <a:spAutoFit/>
          </a:bodyPr>
          <a:lstStyle/>
          <a:p>
            <a:endParaRPr lang="en-US" dirty="0"/>
          </a:p>
        </p:txBody>
      </p:sp>
      <p:sp>
        <p:nvSpPr>
          <p:cNvPr id="88" name="TextBox 87">
            <a:extLst>
              <a:ext uri="{FF2B5EF4-FFF2-40B4-BE49-F238E27FC236}">
                <a16:creationId xmlns:a16="http://schemas.microsoft.com/office/drawing/2014/main" id="{CE513DAB-E153-48CE-878C-343777C2C09E}"/>
              </a:ext>
            </a:extLst>
          </p:cNvPr>
          <p:cNvSpPr txBox="1"/>
          <p:nvPr/>
        </p:nvSpPr>
        <p:spPr>
          <a:xfrm>
            <a:off x="5064245" y="3733222"/>
            <a:ext cx="1112235" cy="461665"/>
          </a:xfrm>
          <a:prstGeom prst="rect">
            <a:avLst/>
          </a:prstGeom>
          <a:solidFill>
            <a:schemeClr val="accent3">
              <a:lumMod val="20000"/>
              <a:lumOff val="80000"/>
            </a:schemeClr>
          </a:solidFill>
          <a:ln w="28575">
            <a:solidFill>
              <a:srgbClr val="00B050"/>
            </a:solidFill>
          </a:ln>
        </p:spPr>
        <p:txBody>
          <a:bodyPr wrap="square" rtlCol="0">
            <a:spAutoFit/>
          </a:bodyPr>
          <a:lstStyle/>
          <a:p>
            <a:pPr algn="ctr"/>
            <a:r>
              <a:rPr lang="en-US" sz="1200" dirty="0">
                <a:latin typeface="Algerian" panose="04020705040A02060702" pitchFamily="82" charset="0"/>
              </a:rPr>
              <a:t>Renovation</a:t>
            </a:r>
          </a:p>
          <a:p>
            <a:pPr algn="ctr"/>
            <a:r>
              <a:rPr lang="en-US" sz="1200" dirty="0">
                <a:latin typeface="Algerian" panose="04020705040A02060702" pitchFamily="82" charset="0"/>
              </a:rPr>
              <a:t> Cabins</a:t>
            </a:r>
          </a:p>
        </p:txBody>
      </p:sp>
      <p:cxnSp>
        <p:nvCxnSpPr>
          <p:cNvPr id="90" name="Straight Arrow Connector 89">
            <a:extLst>
              <a:ext uri="{FF2B5EF4-FFF2-40B4-BE49-F238E27FC236}">
                <a16:creationId xmlns:a16="http://schemas.microsoft.com/office/drawing/2014/main" id="{1E16B870-95B6-4DA8-AA1D-CD0799ECFFA3}"/>
              </a:ext>
            </a:extLst>
          </p:cNvPr>
          <p:cNvCxnSpPr>
            <a:cxnSpLocks/>
            <a:stCxn id="88" idx="1"/>
            <a:endCxn id="182" idx="3"/>
          </p:cNvCxnSpPr>
          <p:nvPr/>
        </p:nvCxnSpPr>
        <p:spPr>
          <a:xfrm flipH="1">
            <a:off x="4452669" y="3964055"/>
            <a:ext cx="611576" cy="866762"/>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a:extLst>
              <a:ext uri="{FF2B5EF4-FFF2-40B4-BE49-F238E27FC236}">
                <a16:creationId xmlns:a16="http://schemas.microsoft.com/office/drawing/2014/main" id="{945EC044-8F0B-4522-8D25-D3E7FED81134}"/>
              </a:ext>
            </a:extLst>
          </p:cNvPr>
          <p:cNvCxnSpPr>
            <a:cxnSpLocks/>
            <a:stCxn id="88" idx="1"/>
            <a:endCxn id="181" idx="3"/>
          </p:cNvCxnSpPr>
          <p:nvPr/>
        </p:nvCxnSpPr>
        <p:spPr>
          <a:xfrm flipH="1">
            <a:off x="4459895" y="3964055"/>
            <a:ext cx="604350" cy="1095476"/>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43C956A5-AE7F-4CD8-A5B1-AC0B64DCED88}"/>
              </a:ext>
            </a:extLst>
          </p:cNvPr>
          <p:cNvCxnSpPr>
            <a:cxnSpLocks/>
            <a:stCxn id="88" idx="1"/>
            <a:endCxn id="184" idx="3"/>
          </p:cNvCxnSpPr>
          <p:nvPr/>
        </p:nvCxnSpPr>
        <p:spPr>
          <a:xfrm flipH="1">
            <a:off x="3559953" y="3964055"/>
            <a:ext cx="1504292" cy="726235"/>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A4726694-06AD-47C0-9FDF-AC8BFC4226BD}"/>
              </a:ext>
            </a:extLst>
          </p:cNvPr>
          <p:cNvSpPr txBox="1"/>
          <p:nvPr/>
        </p:nvSpPr>
        <p:spPr>
          <a:xfrm>
            <a:off x="5058625" y="4434250"/>
            <a:ext cx="1112235" cy="646331"/>
          </a:xfrm>
          <a:prstGeom prst="rect">
            <a:avLst/>
          </a:prstGeom>
          <a:solidFill>
            <a:schemeClr val="accent3">
              <a:lumMod val="20000"/>
              <a:lumOff val="80000"/>
            </a:schemeClr>
          </a:solidFill>
          <a:ln w="28575">
            <a:solidFill>
              <a:srgbClr val="00B050"/>
            </a:solidFill>
          </a:ln>
        </p:spPr>
        <p:txBody>
          <a:bodyPr wrap="square" rtlCol="0">
            <a:spAutoFit/>
          </a:bodyPr>
          <a:lstStyle/>
          <a:p>
            <a:pPr algn="ctr"/>
            <a:r>
              <a:rPr lang="en-US" sz="1200" dirty="0">
                <a:latin typeface="Algerian" panose="04020705040A02060702" pitchFamily="82" charset="0"/>
              </a:rPr>
              <a:t>Deer Creek Lodge</a:t>
            </a:r>
          </a:p>
          <a:p>
            <a:pPr algn="ctr"/>
            <a:r>
              <a:rPr lang="en-US" sz="1200" dirty="0">
                <a:latin typeface="Algerian" panose="04020705040A02060702" pitchFamily="82" charset="0"/>
              </a:rPr>
              <a:t>Parcel d-1</a:t>
            </a:r>
          </a:p>
        </p:txBody>
      </p:sp>
      <p:sp>
        <p:nvSpPr>
          <p:cNvPr id="125" name="TextBox 124">
            <a:extLst>
              <a:ext uri="{FF2B5EF4-FFF2-40B4-BE49-F238E27FC236}">
                <a16:creationId xmlns:a16="http://schemas.microsoft.com/office/drawing/2014/main" id="{CCBA4CCD-2CAF-4987-B5CA-1EB17894CEF4}"/>
              </a:ext>
            </a:extLst>
          </p:cNvPr>
          <p:cNvSpPr txBox="1"/>
          <p:nvPr/>
        </p:nvSpPr>
        <p:spPr>
          <a:xfrm>
            <a:off x="5388827" y="5855052"/>
            <a:ext cx="1058084" cy="276999"/>
          </a:xfrm>
          <a:prstGeom prst="rect">
            <a:avLst/>
          </a:prstGeom>
          <a:solidFill>
            <a:schemeClr val="accent3">
              <a:lumMod val="20000"/>
              <a:lumOff val="80000"/>
            </a:schemeClr>
          </a:solidFill>
          <a:ln w="28575">
            <a:solidFill>
              <a:srgbClr val="00B050"/>
            </a:solidFill>
          </a:ln>
        </p:spPr>
        <p:txBody>
          <a:bodyPr wrap="square" rtlCol="0">
            <a:spAutoFit/>
          </a:bodyPr>
          <a:lstStyle/>
          <a:p>
            <a:pPr algn="ctr"/>
            <a:r>
              <a:rPr lang="en-US" sz="1200" dirty="0">
                <a:latin typeface="Algerian" panose="04020705040A02060702" pitchFamily="82" charset="0"/>
              </a:rPr>
              <a:t>Parcel D-2</a:t>
            </a:r>
          </a:p>
        </p:txBody>
      </p:sp>
      <p:sp>
        <p:nvSpPr>
          <p:cNvPr id="126" name="TextBox 125">
            <a:extLst>
              <a:ext uri="{FF2B5EF4-FFF2-40B4-BE49-F238E27FC236}">
                <a16:creationId xmlns:a16="http://schemas.microsoft.com/office/drawing/2014/main" id="{A28FB53E-78D3-4841-8428-39275B31585C}"/>
              </a:ext>
            </a:extLst>
          </p:cNvPr>
          <p:cNvSpPr txBox="1"/>
          <p:nvPr/>
        </p:nvSpPr>
        <p:spPr>
          <a:xfrm flipH="1">
            <a:off x="4840444" y="5349647"/>
            <a:ext cx="86402" cy="77366"/>
          </a:xfrm>
          <a:prstGeom prst="rect">
            <a:avLst/>
          </a:prstGeom>
          <a:solidFill>
            <a:srgbClr val="0070C0"/>
          </a:solidFill>
          <a:ln>
            <a:solidFill>
              <a:srgbClr val="0070C0"/>
            </a:solidFill>
          </a:ln>
        </p:spPr>
        <p:txBody>
          <a:bodyPr wrap="square" rtlCol="0">
            <a:spAutoFit/>
          </a:bodyPr>
          <a:lstStyle/>
          <a:p>
            <a:endParaRPr lang="en-US" dirty="0"/>
          </a:p>
        </p:txBody>
      </p:sp>
      <p:sp>
        <p:nvSpPr>
          <p:cNvPr id="146" name="TextBox 145">
            <a:extLst>
              <a:ext uri="{FF2B5EF4-FFF2-40B4-BE49-F238E27FC236}">
                <a16:creationId xmlns:a16="http://schemas.microsoft.com/office/drawing/2014/main" id="{F8E76499-496A-40A1-B191-252D98E9178B}"/>
              </a:ext>
            </a:extLst>
          </p:cNvPr>
          <p:cNvSpPr txBox="1"/>
          <p:nvPr/>
        </p:nvSpPr>
        <p:spPr>
          <a:xfrm>
            <a:off x="5392467" y="5238451"/>
            <a:ext cx="685069" cy="461665"/>
          </a:xfrm>
          <a:prstGeom prst="rect">
            <a:avLst/>
          </a:prstGeom>
          <a:solidFill>
            <a:schemeClr val="accent3">
              <a:lumMod val="20000"/>
              <a:lumOff val="80000"/>
            </a:schemeClr>
          </a:solidFill>
          <a:ln w="28575">
            <a:solidFill>
              <a:srgbClr val="00B050"/>
            </a:solidFill>
          </a:ln>
        </p:spPr>
        <p:txBody>
          <a:bodyPr wrap="square" rtlCol="0">
            <a:spAutoFit/>
          </a:bodyPr>
          <a:lstStyle/>
          <a:p>
            <a:pPr algn="ctr"/>
            <a:r>
              <a:rPr lang="en-US" sz="1200" dirty="0">
                <a:latin typeface="Algerian" panose="04020705040A02060702" pitchFamily="82" charset="0"/>
              </a:rPr>
              <a:t>Guest </a:t>
            </a:r>
          </a:p>
          <a:p>
            <a:pPr algn="ctr"/>
            <a:r>
              <a:rPr lang="en-US" sz="1200" dirty="0">
                <a:latin typeface="Algerian" panose="04020705040A02060702" pitchFamily="82" charset="0"/>
              </a:rPr>
              <a:t>Cabin</a:t>
            </a:r>
          </a:p>
        </p:txBody>
      </p:sp>
      <p:cxnSp>
        <p:nvCxnSpPr>
          <p:cNvPr id="176" name="Straight Connector 175">
            <a:extLst>
              <a:ext uri="{FF2B5EF4-FFF2-40B4-BE49-F238E27FC236}">
                <a16:creationId xmlns:a16="http://schemas.microsoft.com/office/drawing/2014/main" id="{482843E8-D8CA-4B0C-B8F8-19B208856116}"/>
              </a:ext>
            </a:extLst>
          </p:cNvPr>
          <p:cNvCxnSpPr>
            <a:cxnSpLocks/>
          </p:cNvCxnSpPr>
          <p:nvPr/>
        </p:nvCxnSpPr>
        <p:spPr>
          <a:xfrm flipV="1">
            <a:off x="389918" y="3062076"/>
            <a:ext cx="4002429" cy="377243"/>
          </a:xfrm>
          <a:prstGeom prst="line">
            <a:avLst/>
          </a:prstGeom>
          <a:ln w="19050">
            <a:solidFill>
              <a:srgbClr val="0000CC"/>
            </a:solidFill>
            <a:prstDash val="sysDash"/>
          </a:ln>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F60D8312-402F-4C7C-8AA1-69866E98FFEF}"/>
              </a:ext>
            </a:extLst>
          </p:cNvPr>
          <p:cNvCxnSpPr>
            <a:cxnSpLocks/>
          </p:cNvCxnSpPr>
          <p:nvPr/>
        </p:nvCxnSpPr>
        <p:spPr>
          <a:xfrm flipH="1">
            <a:off x="2326818" y="3239749"/>
            <a:ext cx="93041" cy="2253475"/>
          </a:xfrm>
          <a:prstGeom prst="line">
            <a:avLst/>
          </a:prstGeom>
          <a:ln w="19050">
            <a:solidFill>
              <a:srgbClr val="0000CC"/>
            </a:solidFill>
            <a:prstDash val="sysDash"/>
          </a:ln>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A12306D8-4041-4410-AEBD-71CC8205A293}"/>
              </a:ext>
            </a:extLst>
          </p:cNvPr>
          <p:cNvCxnSpPr>
            <a:cxnSpLocks/>
          </p:cNvCxnSpPr>
          <p:nvPr/>
        </p:nvCxnSpPr>
        <p:spPr>
          <a:xfrm flipH="1">
            <a:off x="4276138" y="3062076"/>
            <a:ext cx="112564" cy="2279092"/>
          </a:xfrm>
          <a:prstGeom prst="line">
            <a:avLst/>
          </a:prstGeom>
          <a:ln w="19050">
            <a:solidFill>
              <a:srgbClr val="0000CC"/>
            </a:solidFill>
            <a:prstDash val="sysDash"/>
          </a:ln>
        </p:spPr>
        <p:style>
          <a:lnRef idx="1">
            <a:schemeClr val="dk1"/>
          </a:lnRef>
          <a:fillRef idx="0">
            <a:schemeClr val="dk1"/>
          </a:fillRef>
          <a:effectRef idx="0">
            <a:schemeClr val="dk1"/>
          </a:effectRef>
          <a:fontRef idx="minor">
            <a:schemeClr val="tx1"/>
          </a:fontRef>
        </p:style>
      </p:cxnSp>
      <p:sp>
        <p:nvSpPr>
          <p:cNvPr id="193" name="TextBox 192">
            <a:extLst>
              <a:ext uri="{FF2B5EF4-FFF2-40B4-BE49-F238E27FC236}">
                <a16:creationId xmlns:a16="http://schemas.microsoft.com/office/drawing/2014/main" id="{4E86529B-CF52-462F-B238-54C062072416}"/>
              </a:ext>
            </a:extLst>
          </p:cNvPr>
          <p:cNvSpPr txBox="1"/>
          <p:nvPr/>
        </p:nvSpPr>
        <p:spPr>
          <a:xfrm rot="21311006">
            <a:off x="492066" y="3330284"/>
            <a:ext cx="1340219" cy="246221"/>
          </a:xfrm>
          <a:prstGeom prst="rect">
            <a:avLst/>
          </a:prstGeom>
          <a:noFill/>
        </p:spPr>
        <p:txBody>
          <a:bodyPr wrap="square" rtlCol="0">
            <a:spAutoFit/>
          </a:bodyPr>
          <a:lstStyle/>
          <a:p>
            <a:r>
              <a:rPr lang="en-US" sz="1000" dirty="0">
                <a:solidFill>
                  <a:srgbClr val="0070C0"/>
                </a:solidFill>
              </a:rPr>
              <a:t>Existing Water Line</a:t>
            </a:r>
          </a:p>
        </p:txBody>
      </p:sp>
      <p:cxnSp>
        <p:nvCxnSpPr>
          <p:cNvPr id="9" name="Straight Arrow Connector 8">
            <a:extLst>
              <a:ext uri="{FF2B5EF4-FFF2-40B4-BE49-F238E27FC236}">
                <a16:creationId xmlns:a16="http://schemas.microsoft.com/office/drawing/2014/main" id="{F6B8A5E6-5179-45A2-8E51-85056362DC5D}"/>
              </a:ext>
            </a:extLst>
          </p:cNvPr>
          <p:cNvCxnSpPr>
            <a:cxnSpLocks/>
          </p:cNvCxnSpPr>
          <p:nvPr/>
        </p:nvCxnSpPr>
        <p:spPr>
          <a:xfrm flipH="1">
            <a:off x="3812862" y="2082852"/>
            <a:ext cx="1182919" cy="1775436"/>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6F4A43EC-B867-4EA1-AD65-92D8E4CEC42D}"/>
              </a:ext>
            </a:extLst>
          </p:cNvPr>
          <p:cNvSpPr txBox="1"/>
          <p:nvPr/>
        </p:nvSpPr>
        <p:spPr>
          <a:xfrm>
            <a:off x="4989849" y="1603584"/>
            <a:ext cx="1205301" cy="461665"/>
          </a:xfrm>
          <a:prstGeom prst="rect">
            <a:avLst/>
          </a:prstGeom>
          <a:solidFill>
            <a:schemeClr val="accent3">
              <a:lumMod val="20000"/>
              <a:lumOff val="80000"/>
            </a:schemeClr>
          </a:solidFill>
          <a:ln w="28575">
            <a:solidFill>
              <a:srgbClr val="00B050"/>
            </a:solidFill>
          </a:ln>
        </p:spPr>
        <p:txBody>
          <a:bodyPr wrap="square" rtlCol="0">
            <a:spAutoFit/>
          </a:bodyPr>
          <a:lstStyle/>
          <a:p>
            <a:pPr algn="ctr"/>
            <a:r>
              <a:rPr lang="en-US" sz="1200" dirty="0">
                <a:latin typeface="Algerian" panose="04020705040A02060702" pitchFamily="82" charset="0"/>
              </a:rPr>
              <a:t>Old sawmill distillery</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D3407CF-F4A0-976D-D963-FF9E0962DDA2}"/>
                  </a:ext>
                </a:extLst>
              </p14:cNvPr>
              <p14:cNvContentPartPr/>
              <p14:nvPr/>
            </p14:nvContentPartPr>
            <p14:xfrm>
              <a:off x="4385523" y="5776595"/>
              <a:ext cx="1243440" cy="784080"/>
            </p14:xfrm>
          </p:contentPart>
        </mc:Choice>
        <mc:Fallback xmlns="">
          <p:pic>
            <p:nvPicPr>
              <p:cNvPr id="8" name="Ink 7">
                <a:extLst>
                  <a:ext uri="{FF2B5EF4-FFF2-40B4-BE49-F238E27FC236}">
                    <a16:creationId xmlns:a16="http://schemas.microsoft.com/office/drawing/2014/main" id="{0D3407CF-F4A0-976D-D963-FF9E0962DDA2}"/>
                  </a:ext>
                </a:extLst>
              </p:cNvPr>
              <p:cNvPicPr/>
              <p:nvPr/>
            </p:nvPicPr>
            <p:blipFill>
              <a:blip r:embed="rId4"/>
              <a:stretch>
                <a:fillRect/>
              </a:stretch>
            </p:blipFill>
            <p:spPr>
              <a:xfrm>
                <a:off x="4367523" y="5758955"/>
                <a:ext cx="127908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37D28D03-730F-7D64-989E-0662C33015A6}"/>
                  </a:ext>
                </a:extLst>
              </p14:cNvPr>
              <p14:cNvContentPartPr/>
              <p14:nvPr/>
            </p14:nvContentPartPr>
            <p14:xfrm>
              <a:off x="3364203" y="5912315"/>
              <a:ext cx="1800" cy="360"/>
            </p14:xfrm>
          </p:contentPart>
        </mc:Choice>
        <mc:Fallback xmlns="">
          <p:pic>
            <p:nvPicPr>
              <p:cNvPr id="11" name="Ink 10">
                <a:extLst>
                  <a:ext uri="{FF2B5EF4-FFF2-40B4-BE49-F238E27FC236}">
                    <a16:creationId xmlns:a16="http://schemas.microsoft.com/office/drawing/2014/main" id="{37D28D03-730F-7D64-989E-0662C33015A6}"/>
                  </a:ext>
                </a:extLst>
              </p:cNvPr>
              <p:cNvPicPr/>
              <p:nvPr/>
            </p:nvPicPr>
            <p:blipFill>
              <a:blip r:embed="rId6"/>
              <a:stretch>
                <a:fillRect/>
              </a:stretch>
            </p:blipFill>
            <p:spPr>
              <a:xfrm>
                <a:off x="3346203" y="5894315"/>
                <a:ext cx="37440" cy="36000"/>
              </a:xfrm>
              <a:prstGeom prst="rect">
                <a:avLst/>
              </a:prstGeom>
            </p:spPr>
          </p:pic>
        </mc:Fallback>
      </mc:AlternateContent>
      <p:sp>
        <p:nvSpPr>
          <p:cNvPr id="14" name="TextBox 13">
            <a:extLst>
              <a:ext uri="{FF2B5EF4-FFF2-40B4-BE49-F238E27FC236}">
                <a16:creationId xmlns:a16="http://schemas.microsoft.com/office/drawing/2014/main" id="{3FD9BCE7-C570-EB68-2D37-AE2E12E0177C}"/>
              </a:ext>
            </a:extLst>
          </p:cNvPr>
          <p:cNvSpPr txBox="1"/>
          <p:nvPr/>
        </p:nvSpPr>
        <p:spPr>
          <a:xfrm>
            <a:off x="2594217" y="6392545"/>
            <a:ext cx="1946715" cy="276999"/>
          </a:xfrm>
          <a:prstGeom prst="rect">
            <a:avLst/>
          </a:prstGeom>
          <a:noFill/>
        </p:spPr>
        <p:txBody>
          <a:bodyPr wrap="square" rtlCol="0">
            <a:spAutoFit/>
          </a:bodyPr>
          <a:lstStyle/>
          <a:p>
            <a:r>
              <a:rPr lang="en-US" sz="1200" dirty="0">
                <a:solidFill>
                  <a:srgbClr val="0070C0"/>
                </a:solidFill>
                <a:latin typeface="ADLaM Display" panose="020F0502020204030204" pitchFamily="2" charset="0"/>
                <a:ea typeface="ADLaM Display" panose="020F0502020204030204" pitchFamily="2" charset="0"/>
                <a:cs typeface="ADLaM Display" panose="020F0502020204030204" pitchFamily="2" charset="0"/>
              </a:rPr>
              <a:t>South Fork Deer Creek</a:t>
            </a:r>
          </a:p>
        </p:txBody>
      </p:sp>
    </p:spTree>
    <p:extLst>
      <p:ext uri="{BB962C8B-B14F-4D97-AF65-F5344CB8AC3E}">
        <p14:creationId xmlns:p14="http://schemas.microsoft.com/office/powerpoint/2010/main" val="94774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B620-B62E-4843-A1AC-EB72448B97CB}"/>
              </a:ext>
            </a:extLst>
          </p:cNvPr>
          <p:cNvSpPr>
            <a:spLocks noGrp="1"/>
          </p:cNvSpPr>
          <p:nvPr>
            <p:ph type="title"/>
          </p:nvPr>
        </p:nvSpPr>
        <p:spPr>
          <a:xfrm>
            <a:off x="190495" y="152400"/>
            <a:ext cx="8686803" cy="533400"/>
          </a:xfrm>
          <a:ln w="38100">
            <a:solidFill>
              <a:schemeClr val="accent2">
                <a:lumMod val="50000"/>
              </a:schemeClr>
            </a:solidFill>
          </a:ln>
        </p:spPr>
        <p:txBody>
          <a:bodyPr>
            <a:normAutofit/>
          </a:bodyPr>
          <a:lstStyle/>
          <a:p>
            <a:r>
              <a:rPr lang="en-US" sz="2400" b="1" i="1" u="sng" dirty="0">
                <a:solidFill>
                  <a:schemeClr val="accent2">
                    <a:lumMod val="50000"/>
                  </a:schemeClr>
                </a:solidFill>
                <a:latin typeface="Algerian" panose="04020705040A02060702" pitchFamily="82" charset="0"/>
              </a:rPr>
              <a:t>1932 Recorded subdivision map</a:t>
            </a:r>
          </a:p>
        </p:txBody>
      </p:sp>
      <p:pic>
        <p:nvPicPr>
          <p:cNvPr id="5" name="Content Placeholder 4">
            <a:extLst>
              <a:ext uri="{FF2B5EF4-FFF2-40B4-BE49-F238E27FC236}">
                <a16:creationId xmlns:a16="http://schemas.microsoft.com/office/drawing/2014/main" id="{EA97F809-08B3-4B0D-8FBB-23DEAEB5AE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635" t="11368" r="13637" b="18393"/>
          <a:stretch/>
        </p:blipFill>
        <p:spPr>
          <a:xfrm rot="16200000">
            <a:off x="1600197" y="-533403"/>
            <a:ext cx="5867401" cy="8610604"/>
          </a:xfrm>
          <a:prstGeom prst="rect">
            <a:avLst/>
          </a:prstGeom>
          <a:solidFill>
            <a:srgbClr val="FF0000"/>
          </a:solidFill>
          <a:ln w="57150" cap="sq" cmpd="thickThin">
            <a:solidFill>
              <a:schemeClr val="accent2">
                <a:lumMod val="50000"/>
              </a:schemeClr>
            </a:solidFill>
            <a:prstDash val="solid"/>
            <a:miter lim="800000"/>
          </a:ln>
          <a:effectLst>
            <a:innerShdw blurRad="76200">
              <a:srgbClr val="000000"/>
            </a:innerShdw>
          </a:effec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64FBF2B-F407-4FB4-87A0-35AA8DA0D7E2}"/>
                  </a:ext>
                </a:extLst>
              </p14:cNvPr>
              <p14:cNvContentPartPr/>
              <p14:nvPr/>
            </p14:nvContentPartPr>
            <p14:xfrm>
              <a:off x="-1323909" y="890147"/>
              <a:ext cx="360" cy="360"/>
            </p14:xfrm>
          </p:contentPart>
        </mc:Choice>
        <mc:Fallback xmlns="">
          <p:pic>
            <p:nvPicPr>
              <p:cNvPr id="8" name="Ink 7">
                <a:extLst>
                  <a:ext uri="{FF2B5EF4-FFF2-40B4-BE49-F238E27FC236}">
                    <a16:creationId xmlns:a16="http://schemas.microsoft.com/office/drawing/2014/main" id="{564FBF2B-F407-4FB4-87A0-35AA8DA0D7E2}"/>
                  </a:ext>
                </a:extLst>
              </p:cNvPr>
              <p:cNvPicPr/>
              <p:nvPr/>
            </p:nvPicPr>
            <p:blipFill>
              <a:blip r:embed="rId6"/>
              <a:stretch>
                <a:fillRect/>
              </a:stretch>
            </p:blipFill>
            <p:spPr>
              <a:xfrm>
                <a:off x="-1332549" y="881147"/>
                <a:ext cx="18000" cy="18000"/>
              </a:xfrm>
              <a:prstGeom prst="rect">
                <a:avLst/>
              </a:prstGeom>
            </p:spPr>
          </p:pic>
        </mc:Fallback>
      </mc:AlternateContent>
    </p:spTree>
    <p:extLst>
      <p:ext uri="{BB962C8B-B14F-4D97-AF65-F5344CB8AC3E}">
        <p14:creationId xmlns:p14="http://schemas.microsoft.com/office/powerpoint/2010/main" val="1788167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18541</TotalTime>
  <Words>803</Words>
  <Application>Microsoft Office PowerPoint</Application>
  <PresentationFormat>On-screen Show (4:3)</PresentationFormat>
  <Paragraphs>94</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ADLaM Display</vt:lpstr>
      <vt:lpstr>Aldhabi</vt:lpstr>
      <vt:lpstr>Algerian</vt:lpstr>
      <vt:lpstr>Arial</vt:lpstr>
      <vt:lpstr>Bernard MT Condensed</vt:lpstr>
      <vt:lpstr>Calibri</vt:lpstr>
      <vt:lpstr>Office Theme</vt:lpstr>
      <vt:lpstr>PowerPoint Presentation</vt:lpstr>
      <vt:lpstr>Deer creek park  </vt:lpstr>
      <vt:lpstr>LOCATION AND VACINITY MAP</vt:lpstr>
      <vt:lpstr>Deer Creek Park existing Lodges and structures</vt:lpstr>
      <vt:lpstr>Deer Creek Park, historic structures </vt:lpstr>
      <vt:lpstr>Snow Access, Maintenance Vehicles and Equipment Included in Sale </vt:lpstr>
      <vt:lpstr>Deer Creek Park Recreation AND AMMENITIES </vt:lpstr>
      <vt:lpstr>PowerPoint Presentation</vt:lpstr>
      <vt:lpstr>1932 Recorded subdivision map</vt:lpstr>
      <vt:lpstr>Deer creek park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Springs Ranch</dc:title>
  <dc:creator>Owner</dc:creator>
  <cp:lastModifiedBy>Owner</cp:lastModifiedBy>
  <cp:revision>820</cp:revision>
  <cp:lastPrinted>2019-01-30T15:10:24Z</cp:lastPrinted>
  <dcterms:created xsi:type="dcterms:W3CDTF">2018-12-13T13:21:36Z</dcterms:created>
  <dcterms:modified xsi:type="dcterms:W3CDTF">2023-08-03T11:45:42Z</dcterms:modified>
</cp:coreProperties>
</file>