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71" r:id="rId3"/>
    <p:sldId id="258" r:id="rId4"/>
    <p:sldId id="260" r:id="rId5"/>
    <p:sldId id="261"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0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71" autoAdjust="0"/>
  </p:normalViewPr>
  <p:slideViewPr>
    <p:cSldViewPr>
      <p:cViewPr varScale="1">
        <p:scale>
          <a:sx n="73" d="100"/>
          <a:sy n="73" d="100"/>
        </p:scale>
        <p:origin x="2866" y="72"/>
      </p:cViewPr>
      <p:guideLst>
        <p:guide orient="horz" pos="2880"/>
        <p:guide pos="2160"/>
      </p:guideLst>
    </p:cSldViewPr>
  </p:slideViewPr>
  <p:outlineViewPr>
    <p:cViewPr>
      <p:scale>
        <a:sx n="33" d="100"/>
        <a:sy n="33" d="100"/>
      </p:scale>
      <p:origin x="0" y="6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879BA-975D-46D2-A77D-6FD4C14A8EB4}" type="datetimeFigureOut">
              <a:rPr lang="en-US" smtClean="0"/>
              <a:t>4/26/2022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62F66-2239-467A-ABC1-A7A28C4B21F1}" type="slidenum">
              <a:rPr lang="en-US" smtClean="0"/>
              <a:t>‹#›</a:t>
            </a:fld>
            <a:endParaRPr lang="en-US"/>
          </a:p>
        </p:txBody>
      </p:sp>
    </p:spTree>
    <p:extLst>
      <p:ext uri="{BB962C8B-B14F-4D97-AF65-F5344CB8AC3E}">
        <p14:creationId xmlns:p14="http://schemas.microsoft.com/office/powerpoint/2010/main" val="1082471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D62F66-2239-467A-ABC1-A7A28C4B21F1}" type="slidenum">
              <a:rPr lang="en-US" smtClean="0"/>
              <a:t>5</a:t>
            </a:fld>
            <a:endParaRPr lang="en-US"/>
          </a:p>
        </p:txBody>
      </p:sp>
    </p:spTree>
    <p:extLst>
      <p:ext uri="{BB962C8B-B14F-4D97-AF65-F5344CB8AC3E}">
        <p14:creationId xmlns:p14="http://schemas.microsoft.com/office/powerpoint/2010/main" val="104141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2"/>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F8BDD2-4EC6-4290-820C-715D0A2A200A}"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2C1E3-4B8F-4CC7-9C96-D0A29EA73B66}" type="slidenum">
              <a:rPr lang="en-US" smtClean="0"/>
              <a:t>‹#›</a:t>
            </a:fld>
            <a:endParaRPr lang="en-US"/>
          </a:p>
        </p:txBody>
      </p:sp>
    </p:spTree>
    <p:extLst>
      <p:ext uri="{BB962C8B-B14F-4D97-AF65-F5344CB8AC3E}">
        <p14:creationId xmlns:p14="http://schemas.microsoft.com/office/powerpoint/2010/main" val="107011081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F8BDD2-4EC6-4290-820C-715D0A2A200A}"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2C1E3-4B8F-4CC7-9C96-D0A29EA73B66}" type="slidenum">
              <a:rPr lang="en-US" smtClean="0"/>
              <a:t>‹#›</a:t>
            </a:fld>
            <a:endParaRPr lang="en-US"/>
          </a:p>
        </p:txBody>
      </p:sp>
    </p:spTree>
    <p:extLst>
      <p:ext uri="{BB962C8B-B14F-4D97-AF65-F5344CB8AC3E}">
        <p14:creationId xmlns:p14="http://schemas.microsoft.com/office/powerpoint/2010/main" val="221112163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9"/>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9"/>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F8BDD2-4EC6-4290-820C-715D0A2A200A}"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2C1E3-4B8F-4CC7-9C96-D0A29EA73B66}" type="slidenum">
              <a:rPr lang="en-US" smtClean="0"/>
              <a:t>‹#›</a:t>
            </a:fld>
            <a:endParaRPr lang="en-US"/>
          </a:p>
        </p:txBody>
      </p:sp>
    </p:spTree>
    <p:extLst>
      <p:ext uri="{BB962C8B-B14F-4D97-AF65-F5344CB8AC3E}">
        <p14:creationId xmlns:p14="http://schemas.microsoft.com/office/powerpoint/2010/main" val="231118391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F8BDD2-4EC6-4290-820C-715D0A2A200A}"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2C1E3-4B8F-4CC7-9C96-D0A29EA73B66}" type="slidenum">
              <a:rPr lang="en-US" smtClean="0"/>
              <a:t>‹#›</a:t>
            </a:fld>
            <a:endParaRPr lang="en-US"/>
          </a:p>
        </p:txBody>
      </p:sp>
    </p:spTree>
    <p:extLst>
      <p:ext uri="{BB962C8B-B14F-4D97-AF65-F5344CB8AC3E}">
        <p14:creationId xmlns:p14="http://schemas.microsoft.com/office/powerpoint/2010/main" val="99208157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22"/>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8BDD2-4EC6-4290-820C-715D0A2A200A}" type="datetimeFigureOut">
              <a:rPr lang="en-US" smtClean="0"/>
              <a:t>4/26/2022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2C1E3-4B8F-4CC7-9C96-D0A29EA73B66}" type="slidenum">
              <a:rPr lang="en-US" smtClean="0"/>
              <a:t>‹#›</a:t>
            </a:fld>
            <a:endParaRPr lang="en-US"/>
          </a:p>
        </p:txBody>
      </p:sp>
    </p:spTree>
    <p:extLst>
      <p:ext uri="{BB962C8B-B14F-4D97-AF65-F5344CB8AC3E}">
        <p14:creationId xmlns:p14="http://schemas.microsoft.com/office/powerpoint/2010/main" val="3632267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5"/>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5"/>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F8BDD2-4EC6-4290-820C-715D0A2A200A}"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2C1E3-4B8F-4CC7-9C96-D0A29EA73B66}" type="slidenum">
              <a:rPr lang="en-US" smtClean="0"/>
              <a:t>‹#›</a:t>
            </a:fld>
            <a:endParaRPr lang="en-US"/>
          </a:p>
        </p:txBody>
      </p:sp>
    </p:spTree>
    <p:extLst>
      <p:ext uri="{BB962C8B-B14F-4D97-AF65-F5344CB8AC3E}">
        <p14:creationId xmlns:p14="http://schemas.microsoft.com/office/powerpoint/2010/main" val="301766552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2"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F8BDD2-4EC6-4290-820C-715D0A2A200A}" type="datetimeFigureOut">
              <a:rPr lang="en-US" smtClean="0"/>
              <a:t>4/26/2022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2C1E3-4B8F-4CC7-9C96-D0A29EA73B66}" type="slidenum">
              <a:rPr lang="en-US" smtClean="0"/>
              <a:t>‹#›</a:t>
            </a:fld>
            <a:endParaRPr lang="en-US"/>
          </a:p>
        </p:txBody>
      </p:sp>
    </p:spTree>
    <p:extLst>
      <p:ext uri="{BB962C8B-B14F-4D97-AF65-F5344CB8AC3E}">
        <p14:creationId xmlns:p14="http://schemas.microsoft.com/office/powerpoint/2010/main" val="56928248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F8BDD2-4EC6-4290-820C-715D0A2A200A}" type="datetimeFigureOut">
              <a:rPr lang="en-US" smtClean="0"/>
              <a:t>4/26/2022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2C1E3-4B8F-4CC7-9C96-D0A29EA73B66}" type="slidenum">
              <a:rPr lang="en-US" smtClean="0"/>
              <a:t>‹#›</a:t>
            </a:fld>
            <a:endParaRPr lang="en-US"/>
          </a:p>
        </p:txBody>
      </p:sp>
    </p:spTree>
    <p:extLst>
      <p:ext uri="{BB962C8B-B14F-4D97-AF65-F5344CB8AC3E}">
        <p14:creationId xmlns:p14="http://schemas.microsoft.com/office/powerpoint/2010/main" val="29883279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8BDD2-4EC6-4290-820C-715D0A2A200A}" type="datetimeFigureOut">
              <a:rPr lang="en-US" smtClean="0"/>
              <a:t>4/26/2022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2C1E3-4B8F-4CC7-9C96-D0A29EA73B66}" type="slidenum">
              <a:rPr lang="en-US" smtClean="0"/>
              <a:t>‹#›</a:t>
            </a:fld>
            <a:endParaRPr lang="en-US"/>
          </a:p>
        </p:txBody>
      </p:sp>
    </p:spTree>
    <p:extLst>
      <p:ext uri="{BB962C8B-B14F-4D97-AF65-F5344CB8AC3E}">
        <p14:creationId xmlns:p14="http://schemas.microsoft.com/office/powerpoint/2010/main" val="14255906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90" y="364071"/>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913471"/>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F8BDD2-4EC6-4290-820C-715D0A2A200A}"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2C1E3-4B8F-4CC7-9C96-D0A29EA73B66}" type="slidenum">
              <a:rPr lang="en-US" smtClean="0"/>
              <a:t>‹#›</a:t>
            </a:fld>
            <a:endParaRPr lang="en-US"/>
          </a:p>
        </p:txBody>
      </p:sp>
    </p:spTree>
    <p:extLst>
      <p:ext uri="{BB962C8B-B14F-4D97-AF65-F5344CB8AC3E}">
        <p14:creationId xmlns:p14="http://schemas.microsoft.com/office/powerpoint/2010/main" val="168650233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F8BDD2-4EC6-4290-820C-715D0A2A200A}" type="datetimeFigureOut">
              <a:rPr lang="en-US" smtClean="0"/>
              <a:t>4/26/2022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2C1E3-4B8F-4CC7-9C96-D0A29EA73B66}" type="slidenum">
              <a:rPr lang="en-US" smtClean="0"/>
              <a:t>‹#›</a:t>
            </a:fld>
            <a:endParaRPr lang="en-US"/>
          </a:p>
        </p:txBody>
      </p:sp>
    </p:spTree>
    <p:extLst>
      <p:ext uri="{BB962C8B-B14F-4D97-AF65-F5344CB8AC3E}">
        <p14:creationId xmlns:p14="http://schemas.microsoft.com/office/powerpoint/2010/main" val="406312843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5"/>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8"/>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8F8BDD2-4EC6-4290-820C-715D0A2A200A}" type="datetimeFigureOut">
              <a:rPr lang="en-US" smtClean="0"/>
              <a:t>4/26/2022</a:t>
            </a:fld>
            <a:endParaRPr lang="en-US"/>
          </a:p>
        </p:txBody>
      </p:sp>
      <p:sp>
        <p:nvSpPr>
          <p:cNvPr id="5" name="Footer Placeholder 4"/>
          <p:cNvSpPr>
            <a:spLocks noGrp="1"/>
          </p:cNvSpPr>
          <p:nvPr>
            <p:ph type="ftr" sz="quarter" idx="3"/>
          </p:nvPr>
        </p:nvSpPr>
        <p:spPr>
          <a:xfrm>
            <a:off x="2343150" y="8475138"/>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8"/>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702C1E3-4B8F-4CC7-9C96-D0A29EA73B66}" type="slidenum">
              <a:rPr lang="en-US" smtClean="0"/>
              <a:t>‹#›</a:t>
            </a:fld>
            <a:endParaRPr lang="en-US"/>
          </a:p>
        </p:txBody>
      </p:sp>
    </p:spTree>
    <p:extLst>
      <p:ext uri="{BB962C8B-B14F-4D97-AF65-F5344CB8AC3E}">
        <p14:creationId xmlns:p14="http://schemas.microsoft.com/office/powerpoint/2010/main" val="368682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6630"/>
            <a:ext cx="6172200" cy="1447800"/>
          </a:xfrm>
        </p:spPr>
        <p:txBody>
          <a:bodyPr>
            <a:normAutofit fontScale="90000"/>
          </a:bodyPr>
          <a:lstStyle/>
          <a:p>
            <a:br>
              <a:rPr lang="en-US" b="1" i="1" u="sng" dirty="0">
                <a:solidFill>
                  <a:schemeClr val="accent6">
                    <a:lumMod val="50000"/>
                  </a:schemeClr>
                </a:solidFill>
              </a:rPr>
            </a:br>
            <a:r>
              <a:rPr lang="en-US" b="1" i="1" u="sng" dirty="0">
                <a:ln w="2857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THE SANDSTONE RANCH  </a:t>
            </a:r>
            <a:br>
              <a:rPr lang="en-US" b="1" i="1" u="sng" dirty="0">
                <a:ln w="2857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br>
            <a:r>
              <a:rPr lang="en-US" sz="3600" b="1" i="1" dirty="0">
                <a:ln w="2857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MULE  Springs, Nevada</a:t>
            </a:r>
            <a:br>
              <a:rPr lang="en-US" sz="3600" b="1" i="1" u="sng" dirty="0">
                <a:ln w="2857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br>
            <a:endParaRPr lang="en-US" sz="3600" dirty="0">
              <a:ln w="28575">
                <a:solidFill>
                  <a:schemeClr val="tx1"/>
                </a:solidFill>
              </a:ln>
              <a:effectLst>
                <a:outerShdw blurRad="38100" dist="38100" dir="2700000" algn="tl">
                  <a:srgbClr val="000000">
                    <a:alpha val="43137"/>
                  </a:srgbClr>
                </a:outerShdw>
              </a:effectLst>
              <a:latin typeface="Bernard MT Condensed" panose="020508060609050204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1000" y="1634430"/>
            <a:ext cx="5943600" cy="3429000"/>
          </a:xfrm>
          <a:prstGeom prst="rect">
            <a:avLst/>
          </a:prstGeom>
          <a:ln w="76200" cap="sq">
            <a:solidFill>
              <a:schemeClr val="accent6">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42900" y="5304676"/>
            <a:ext cx="6096000" cy="3847207"/>
          </a:xfrm>
          <a:custGeom>
            <a:avLst/>
            <a:gdLst>
              <a:gd name="connsiteX0" fmla="*/ 0 w 5314950"/>
              <a:gd name="connsiteY0" fmla="*/ 0 h 1477328"/>
              <a:gd name="connsiteX1" fmla="*/ 5314950 w 5314950"/>
              <a:gd name="connsiteY1" fmla="*/ 0 h 1477328"/>
              <a:gd name="connsiteX2" fmla="*/ 5314950 w 5314950"/>
              <a:gd name="connsiteY2" fmla="*/ 1477328 h 1477328"/>
              <a:gd name="connsiteX3" fmla="*/ 0 w 5314950"/>
              <a:gd name="connsiteY3" fmla="*/ 1477328 h 1477328"/>
              <a:gd name="connsiteX4" fmla="*/ 0 w 5314950"/>
              <a:gd name="connsiteY4" fmla="*/ 0 h 1477328"/>
              <a:gd name="connsiteX0" fmla="*/ 0 w 5314950"/>
              <a:gd name="connsiteY0" fmla="*/ 1045029 h 2522357"/>
              <a:gd name="connsiteX1" fmla="*/ 5240305 w 5314950"/>
              <a:gd name="connsiteY1" fmla="*/ 0 h 2522357"/>
              <a:gd name="connsiteX2" fmla="*/ 5314950 w 5314950"/>
              <a:gd name="connsiteY2" fmla="*/ 2522357 h 2522357"/>
              <a:gd name="connsiteX3" fmla="*/ 0 w 5314950"/>
              <a:gd name="connsiteY3" fmla="*/ 2522357 h 2522357"/>
              <a:gd name="connsiteX4" fmla="*/ 0 w 5314950"/>
              <a:gd name="connsiteY4" fmla="*/ 1045029 h 2522357"/>
              <a:gd name="connsiteX0" fmla="*/ 18662 w 5314950"/>
              <a:gd name="connsiteY0" fmla="*/ 18661 h 2522357"/>
              <a:gd name="connsiteX1" fmla="*/ 5240305 w 5314950"/>
              <a:gd name="connsiteY1" fmla="*/ 0 h 2522357"/>
              <a:gd name="connsiteX2" fmla="*/ 5314950 w 5314950"/>
              <a:gd name="connsiteY2" fmla="*/ 2522357 h 2522357"/>
              <a:gd name="connsiteX3" fmla="*/ 0 w 5314950"/>
              <a:gd name="connsiteY3" fmla="*/ 2522357 h 2522357"/>
              <a:gd name="connsiteX4" fmla="*/ 18662 w 5314950"/>
              <a:gd name="connsiteY4" fmla="*/ 18661 h 2522357"/>
              <a:gd name="connsiteX0" fmla="*/ 18662 w 5296288"/>
              <a:gd name="connsiteY0" fmla="*/ 18661 h 2522357"/>
              <a:gd name="connsiteX1" fmla="*/ 5240305 w 5296288"/>
              <a:gd name="connsiteY1" fmla="*/ 0 h 2522357"/>
              <a:gd name="connsiteX2" fmla="*/ 5296288 w 5296288"/>
              <a:gd name="connsiteY2" fmla="*/ 1757247 h 2522357"/>
              <a:gd name="connsiteX3" fmla="*/ 0 w 5296288"/>
              <a:gd name="connsiteY3" fmla="*/ 2522357 h 2522357"/>
              <a:gd name="connsiteX4" fmla="*/ 18662 w 5296288"/>
              <a:gd name="connsiteY4" fmla="*/ 18661 h 2522357"/>
              <a:gd name="connsiteX0" fmla="*/ 18662 w 5296288"/>
              <a:gd name="connsiteY0" fmla="*/ 18661 h 1813230"/>
              <a:gd name="connsiteX1" fmla="*/ 5240305 w 5296288"/>
              <a:gd name="connsiteY1" fmla="*/ 0 h 1813230"/>
              <a:gd name="connsiteX2" fmla="*/ 5296288 w 5296288"/>
              <a:gd name="connsiteY2" fmla="*/ 1757247 h 1813230"/>
              <a:gd name="connsiteX3" fmla="*/ 0 w 5296288"/>
              <a:gd name="connsiteY3" fmla="*/ 1813230 h 1813230"/>
              <a:gd name="connsiteX4" fmla="*/ 18662 w 5296288"/>
              <a:gd name="connsiteY4" fmla="*/ 18661 h 181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6288" h="1813230">
                <a:moveTo>
                  <a:pt x="18662" y="18661"/>
                </a:moveTo>
                <a:lnTo>
                  <a:pt x="5240305" y="0"/>
                </a:lnTo>
                <a:lnTo>
                  <a:pt x="5296288" y="1757247"/>
                </a:lnTo>
                <a:lnTo>
                  <a:pt x="0" y="1813230"/>
                </a:lnTo>
                <a:lnTo>
                  <a:pt x="18662" y="18661"/>
                </a:lnTo>
                <a:close/>
              </a:path>
            </a:pathLst>
          </a:custGeom>
          <a:noFill/>
          <a:ln>
            <a:solidFill>
              <a:schemeClr val="bg1"/>
            </a:solidFill>
          </a:ln>
        </p:spPr>
        <p:txBody>
          <a:bodyPr wrap="square" rtlCol="0">
            <a:spAutoFit/>
          </a:bodyPr>
          <a:lstStyle/>
          <a:p>
            <a:pPr algn="ctr"/>
            <a:r>
              <a:rPr lang="en-US" sz="2000" b="1" i="1"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Offered By :</a:t>
            </a:r>
          </a:p>
          <a:p>
            <a:pPr algn="ctr"/>
            <a:r>
              <a:rPr lang="en-US" sz="2800" b="1" i="1" dirty="0">
                <a:ln w="12700"/>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 </a:t>
            </a:r>
            <a:r>
              <a:rPr lang="en-US" sz="2800" b="1" i="1"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Clark County Management Corporation</a:t>
            </a:r>
          </a:p>
          <a:p>
            <a:pPr algn="ctr"/>
            <a:r>
              <a:rPr lang="en-US" sz="2800" b="1" i="1"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7490 West Sahara Ave.</a:t>
            </a:r>
          </a:p>
          <a:p>
            <a:pPr algn="ctr"/>
            <a:r>
              <a:rPr lang="en-US" sz="2800" b="1" i="1"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Las Vegas, Nevada 89117</a:t>
            </a:r>
          </a:p>
          <a:p>
            <a:pPr algn="ctr"/>
            <a:r>
              <a:rPr lang="en-US" sz="2000" b="1" i="1"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And  </a:t>
            </a:r>
          </a:p>
          <a:p>
            <a:pPr algn="ctr"/>
            <a:r>
              <a:rPr lang="en-US" sz="2000" b="1" i="1"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The Las Vegas Land &amp; Water Company, LLC </a:t>
            </a:r>
          </a:p>
          <a:p>
            <a:pPr algn="ctr"/>
            <a:r>
              <a:rPr lang="en-US" sz="2000" b="1" i="1"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Dave Hensley, Exclusive Agent </a:t>
            </a:r>
          </a:p>
          <a:p>
            <a:pPr algn="ctr"/>
            <a:r>
              <a:rPr lang="en-US" sz="2000" b="1" i="1"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 NRED </a:t>
            </a:r>
            <a:r>
              <a:rPr lang="en-US" sz="2000" b="1" i="1" dirty="0" err="1">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Lic</a:t>
            </a:r>
            <a:r>
              <a:rPr lang="en-US" sz="2000" b="1" i="1"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 # 0014261 )</a:t>
            </a:r>
          </a:p>
          <a:p>
            <a:pPr algn="ctr"/>
            <a:r>
              <a:rPr lang="en-US" sz="2000" b="1" i="1"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702-325-4298 </a:t>
            </a:r>
          </a:p>
          <a:p>
            <a:pPr algn="ctr"/>
            <a:r>
              <a:rPr lang="en-US" sz="2000" b="1" i="1"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www.vegasranches.com</a:t>
            </a:r>
          </a:p>
          <a:p>
            <a:pPr algn="ctr"/>
            <a:r>
              <a:rPr lang="en-US" sz="2000" b="1" i="1"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Email: sales@vegasranches.com</a:t>
            </a:r>
          </a:p>
        </p:txBody>
      </p:sp>
    </p:spTree>
    <p:extLst>
      <p:ext uri="{BB962C8B-B14F-4D97-AF65-F5344CB8AC3E}">
        <p14:creationId xmlns:p14="http://schemas.microsoft.com/office/powerpoint/2010/main" val="798868061"/>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6184"/>
            <a:ext cx="6705600" cy="853016"/>
          </a:xfrm>
        </p:spPr>
        <p:txBody>
          <a:bodyPr>
            <a:normAutofit/>
          </a:bodyPr>
          <a:lstStyle/>
          <a:p>
            <a:r>
              <a:rPr lang="en-US" b="1" i="1" u="sng" dirty="0">
                <a:ln w="2857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Sandstone Ranch History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1" y="1295400"/>
            <a:ext cx="5486400" cy="3230450"/>
          </a:xfrm>
          <a:ln w="57150">
            <a:solidFill>
              <a:schemeClr val="accent6">
                <a:lumMod val="50000"/>
              </a:schemeClr>
            </a:solidFill>
          </a:ln>
          <a:effectLst>
            <a:glow rad="101600">
              <a:schemeClr val="accent6">
                <a:lumMod val="50000"/>
                <a:alpha val="60000"/>
              </a:schemeClr>
            </a:glow>
          </a:effectLst>
          <a:scene3d>
            <a:camera prst="orthographicFront"/>
            <a:lightRig rig="threePt" dir="t"/>
          </a:scene3d>
          <a:sp3d>
            <a:bevelT w="152400" h="50800" prst="softRound"/>
          </a:sp3d>
        </p:spPr>
      </p:pic>
      <p:sp>
        <p:nvSpPr>
          <p:cNvPr id="7" name="TextBox 6"/>
          <p:cNvSpPr txBox="1"/>
          <p:nvPr/>
        </p:nvSpPr>
        <p:spPr>
          <a:xfrm>
            <a:off x="600740" y="4724400"/>
            <a:ext cx="5952460" cy="3785652"/>
          </a:xfrm>
          <a:prstGeom prst="rect">
            <a:avLst/>
          </a:prstGeom>
          <a:noFill/>
          <a:ln w="12700">
            <a:noFill/>
          </a:ln>
        </p:spPr>
        <p:txBody>
          <a:bodyPr wrap="square" rtlCol="0">
            <a:spAutoFit/>
          </a:bodyPr>
          <a:lstStyle/>
          <a:p>
            <a:r>
              <a:rPr lang="en-US" sz="1500" dirty="0">
                <a:ln w="9525">
                  <a:solidFill>
                    <a:schemeClr val="accent6">
                      <a:lumMod val="75000"/>
                    </a:schemeClr>
                  </a:solidFill>
                </a:ln>
                <a:latin typeface="Bernard MT Condensed" panose="02050806060905020404" pitchFamily="18" charset="0"/>
              </a:rPr>
              <a:t>Prior to western settlers arriving in the Las Vegas Valley, the archeological records show the Southern Piute's frequented nearly all the natural springs </a:t>
            </a:r>
          </a:p>
          <a:p>
            <a:r>
              <a:rPr lang="en-US" sz="1500" dirty="0">
                <a:ln w="9525">
                  <a:solidFill>
                    <a:schemeClr val="accent6">
                      <a:lumMod val="75000"/>
                    </a:schemeClr>
                  </a:solidFill>
                </a:ln>
                <a:latin typeface="Bernard MT Condensed" panose="02050806060905020404" pitchFamily="18" charset="0"/>
              </a:rPr>
              <a:t>in and around the Spring Mountains for hunting and gathering. </a:t>
            </a:r>
          </a:p>
          <a:p>
            <a:r>
              <a:rPr lang="en-US" sz="1500" dirty="0">
                <a:ln w="9525">
                  <a:solidFill>
                    <a:schemeClr val="accent6">
                      <a:lumMod val="75000"/>
                    </a:schemeClr>
                  </a:solidFill>
                </a:ln>
                <a:latin typeface="Bernard MT Condensed" panose="02050806060905020404" pitchFamily="18" charset="0"/>
              </a:rPr>
              <a:t>Beginning in the late 1820’s, western settlers were transiting the Old Spanish Trail through the Las Vegas area.  Some of the settler’s started ranching near the natural springs in the Spring Mountains and Red Rock Canyon areas.  The “proving up on the water” was one of the main requirements for the issuance of a US Patent.  This is evidenced by the current Water Certificate for the development of Mule Springs on November 1, 1909. The Certificate approves the reservoirs, troughs and pipe-lines for the purpose of domestic and stock watering.  This 1909 document was filed by the Wilson Brothers at the Wilson’s Ranch via Arden, Clark County, Nevada. Although deteriorated after over 100 years of weather, portions of the troughs and pipe-line ( to State Route 160 ) remain and are noted on the BLM, Land Status Map .</a:t>
            </a:r>
          </a:p>
          <a:p>
            <a:r>
              <a:rPr lang="en-US" sz="1500" dirty="0">
                <a:ln w="9525">
                  <a:solidFill>
                    <a:schemeClr val="accent6">
                      <a:lumMod val="75000"/>
                    </a:schemeClr>
                  </a:solidFill>
                </a:ln>
                <a:latin typeface="Bernard MT Condensed" panose="02050806060905020404" pitchFamily="18" charset="0"/>
              </a:rPr>
              <a:t>On December 27</a:t>
            </a:r>
            <a:r>
              <a:rPr lang="en-US" sz="1500" baseline="30000" dirty="0">
                <a:ln w="9525">
                  <a:solidFill>
                    <a:schemeClr val="accent6">
                      <a:lumMod val="75000"/>
                    </a:schemeClr>
                  </a:solidFill>
                </a:ln>
                <a:latin typeface="Bernard MT Condensed" panose="02050806060905020404" pitchFamily="18" charset="0"/>
              </a:rPr>
              <a:t>th</a:t>
            </a:r>
            <a:r>
              <a:rPr lang="en-US" sz="1500" dirty="0">
                <a:ln w="9525">
                  <a:solidFill>
                    <a:schemeClr val="accent6">
                      <a:lumMod val="75000"/>
                    </a:schemeClr>
                  </a:solidFill>
                </a:ln>
                <a:latin typeface="Bernard MT Condensed" panose="02050806060905020404" pitchFamily="18" charset="0"/>
              </a:rPr>
              <a:t> 1929, the Kaiser Family was issued a US Patent for the 80 acres surrounding Mule Springs by the Nevada, Secretary of State. </a:t>
            </a:r>
          </a:p>
        </p:txBody>
      </p:sp>
    </p:spTree>
    <p:extLst>
      <p:ext uri="{BB962C8B-B14F-4D97-AF65-F5344CB8AC3E}">
        <p14:creationId xmlns:p14="http://schemas.microsoft.com/office/powerpoint/2010/main" val="427083710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6858000" cy="861774"/>
          </a:xfrm>
          <a:prstGeom prst="rect">
            <a:avLst/>
          </a:prstGeom>
          <a:noFill/>
        </p:spPr>
        <p:txBody>
          <a:bodyPr wrap="square" rtlCol="0">
            <a:spAutoFit/>
          </a:bodyPr>
          <a:lstStyle/>
          <a:p>
            <a:pPr algn="ctr"/>
            <a:r>
              <a:rPr lang="en-US" sz="3200" b="1" i="1" u="sng" dirty="0">
                <a:ln w="127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Sandstone Ranch Water Overview </a:t>
            </a:r>
          </a:p>
          <a:p>
            <a:endParaRPr lang="en-US" dirty="0"/>
          </a:p>
        </p:txBody>
      </p:sp>
      <p:sp>
        <p:nvSpPr>
          <p:cNvPr id="10" name="TextBox 9"/>
          <p:cNvSpPr txBox="1"/>
          <p:nvPr/>
        </p:nvSpPr>
        <p:spPr>
          <a:xfrm>
            <a:off x="533400" y="6294472"/>
            <a:ext cx="6096000" cy="2616101"/>
          </a:xfrm>
          <a:prstGeom prst="rect">
            <a:avLst/>
          </a:prstGeom>
          <a:noFill/>
          <a:ln>
            <a:solidFill>
              <a:schemeClr val="bg1"/>
            </a:solidFill>
          </a:ln>
        </p:spPr>
        <p:txBody>
          <a:bodyPr wrap="square" rtlCol="0">
            <a:spAutoFit/>
          </a:bodyPr>
          <a:lstStyle/>
          <a:p>
            <a:endParaRPr lang="en-US" sz="1500" dirty="0">
              <a:ln>
                <a:solidFill>
                  <a:schemeClr val="accent6">
                    <a:lumMod val="50000"/>
                  </a:schemeClr>
                </a:solidFill>
              </a:ln>
              <a:effectLst>
                <a:outerShdw blurRad="38100" dist="38100" dir="2700000" algn="tl">
                  <a:srgbClr val="000000">
                    <a:alpha val="43137"/>
                  </a:srgbClr>
                </a:outerShdw>
              </a:effectLst>
              <a:latin typeface="Bernard MT Condensed" panose="02050806060905020404" pitchFamily="18" charset="0"/>
            </a:endParaRPr>
          </a:p>
          <a:p>
            <a:endParaRPr lang="en-US" sz="1500" dirty="0">
              <a:ln>
                <a:solidFill>
                  <a:schemeClr val="accent6">
                    <a:lumMod val="50000"/>
                  </a:schemeClr>
                </a:solidFill>
              </a:ln>
              <a:effectLst>
                <a:outerShdw blurRad="38100" dist="38100" dir="2700000" algn="tl">
                  <a:srgbClr val="000000">
                    <a:alpha val="43137"/>
                  </a:srgbClr>
                </a:outerShdw>
              </a:effectLst>
              <a:latin typeface="Bernard MT Condensed" panose="02050806060905020404" pitchFamily="18" charset="0"/>
            </a:endParaRPr>
          </a:p>
          <a:p>
            <a:r>
              <a:rPr lang="en-US" sz="1500" dirty="0">
                <a:ln>
                  <a:solidFill>
                    <a:schemeClr val="accent6">
                      <a:lumMod val="75000"/>
                    </a:schemeClr>
                  </a:solidFill>
                </a:ln>
                <a:latin typeface="Bernard MT Condensed" panose="02050806060905020404" pitchFamily="18" charset="0"/>
              </a:rPr>
              <a:t>In the arid Nevada desert, the spring water that flows year-round is the critical ingredient to the rich history of cattle ranching and the development of Southern Nevada in and around the Spring Mountains. </a:t>
            </a:r>
          </a:p>
          <a:p>
            <a:r>
              <a:rPr lang="en-US" sz="1500" dirty="0">
                <a:ln>
                  <a:solidFill>
                    <a:schemeClr val="accent6">
                      <a:lumMod val="75000"/>
                    </a:schemeClr>
                  </a:solidFill>
                </a:ln>
                <a:latin typeface="Bernard MT Condensed" panose="02050806060905020404" pitchFamily="18" charset="0"/>
              </a:rPr>
              <a:t>As described in the 1909 State Water Certificate, “the amount of water is 0.025 cubic feet per second from each of the two spring water sources, for the purpose of domestic and stock watering of 500 to 900 head of cattle. The “Description of </a:t>
            </a:r>
            <a:r>
              <a:rPr lang="en-US" sz="1500" i="1" dirty="0">
                <a:ln>
                  <a:solidFill>
                    <a:schemeClr val="accent6">
                      <a:lumMod val="75000"/>
                    </a:schemeClr>
                  </a:solidFill>
                </a:ln>
                <a:latin typeface="Bernard MT Condensed" panose="02050806060905020404" pitchFamily="18" charset="0"/>
              </a:rPr>
              <a:t>works</a:t>
            </a:r>
            <a:r>
              <a:rPr lang="en-US" sz="1500" dirty="0">
                <a:ln>
                  <a:solidFill>
                    <a:schemeClr val="accent6">
                      <a:lumMod val="75000"/>
                    </a:schemeClr>
                  </a:solidFill>
                </a:ln>
                <a:latin typeface="Bernard MT Condensed" panose="02050806060905020404" pitchFamily="18" charset="0"/>
              </a:rPr>
              <a:t>” includes dams, small reservoirs, wooden troughs and piping where the</a:t>
            </a:r>
          </a:p>
          <a:p>
            <a:r>
              <a:rPr lang="en-US" sz="1500" dirty="0">
                <a:ln>
                  <a:solidFill>
                    <a:schemeClr val="accent6">
                      <a:lumMod val="75000"/>
                    </a:schemeClr>
                  </a:solidFill>
                </a:ln>
                <a:latin typeface="Bernard MT Condensed" panose="02050806060905020404" pitchFamily="18" charset="0"/>
              </a:rPr>
              <a:t>water is impounded from the two sources.</a:t>
            </a:r>
          </a:p>
          <a:p>
            <a:endParaRPr lang="en-US" sz="1400" dirty="0">
              <a:ln>
                <a:solidFill>
                  <a:schemeClr val="accent6">
                    <a:lumMod val="50000"/>
                  </a:schemeClr>
                </a:solidFill>
              </a:ln>
              <a:latin typeface="Bernard MT Condensed" panose="020508060609050204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2000"/>
            <a:ext cx="5867400" cy="2667000"/>
          </a:xfrm>
          <a:prstGeom prst="rect">
            <a:avLst/>
          </a:prstGeom>
          <a:solidFill>
            <a:srgbClr val="FFFFFF">
              <a:shade val="85000"/>
            </a:srgbClr>
          </a:solidFill>
          <a:ln w="57150" cap="sq">
            <a:solidFill>
              <a:schemeClr val="accent6">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blackGray">
          <a:xfrm>
            <a:off x="4572000" y="1676400"/>
            <a:ext cx="1752600" cy="1401459"/>
          </a:xfrm>
          <a:prstGeom prst="ellipse">
            <a:avLst/>
          </a:prstGeom>
          <a:ln w="38100" cap="rnd">
            <a:solidFill>
              <a:schemeClr val="tx1">
                <a:lumMod val="95000"/>
                <a:lumOff val="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9" name="Curved Connector 8"/>
          <p:cNvCxnSpPr>
            <a:stCxn id="4" idx="2"/>
          </p:cNvCxnSpPr>
          <p:nvPr/>
        </p:nvCxnSpPr>
        <p:spPr>
          <a:xfrm rot="10800000">
            <a:off x="2971800" y="2255366"/>
            <a:ext cx="1600200" cy="121765"/>
          </a:xfrm>
          <a:prstGeom prst="curvedConnector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657600"/>
            <a:ext cx="5867400" cy="2895600"/>
          </a:xfrm>
          <a:prstGeom prst="rect">
            <a:avLst/>
          </a:prstGeom>
          <a:ln w="38100">
            <a:solidFill>
              <a:schemeClr val="accent6">
                <a:lumMod val="50000"/>
              </a:schemeClr>
            </a:solidFill>
          </a:ln>
        </p:spPr>
      </p:pic>
      <p:sp>
        <p:nvSpPr>
          <p:cNvPr id="14" name="TextBox 13"/>
          <p:cNvSpPr txBox="1"/>
          <p:nvPr/>
        </p:nvSpPr>
        <p:spPr>
          <a:xfrm>
            <a:off x="3124200" y="2895600"/>
            <a:ext cx="990600" cy="276999"/>
          </a:xfrm>
          <a:prstGeom prst="rect">
            <a:avLst/>
          </a:prstGeom>
          <a:solidFill>
            <a:schemeClr val="accent6">
              <a:lumMod val="40000"/>
              <a:lumOff val="60000"/>
            </a:schemeClr>
          </a:solidFill>
          <a:ln w="28575">
            <a:solidFill>
              <a:schemeClr val="accent6">
                <a:lumMod val="50000"/>
              </a:schemeClr>
            </a:solidFill>
          </a:ln>
        </p:spPr>
        <p:txBody>
          <a:bodyPr wrap="square" rtlCol="0">
            <a:spAutoFit/>
          </a:bodyPr>
          <a:lstStyle/>
          <a:p>
            <a:r>
              <a:rPr lang="en-US" sz="1200" b="1" i="1" dirty="0">
                <a:solidFill>
                  <a:schemeClr val="accent6">
                    <a:lumMod val="50000"/>
                  </a:schemeClr>
                </a:solidFill>
              </a:rPr>
              <a:t>SPRING #1</a:t>
            </a:r>
          </a:p>
        </p:txBody>
      </p:sp>
      <p:sp>
        <p:nvSpPr>
          <p:cNvPr id="15" name="TextBox 14"/>
          <p:cNvSpPr txBox="1"/>
          <p:nvPr/>
        </p:nvSpPr>
        <p:spPr>
          <a:xfrm>
            <a:off x="3200400" y="6063740"/>
            <a:ext cx="990600" cy="276999"/>
          </a:xfrm>
          <a:prstGeom prst="rect">
            <a:avLst/>
          </a:prstGeom>
          <a:solidFill>
            <a:schemeClr val="accent6">
              <a:lumMod val="40000"/>
              <a:lumOff val="60000"/>
            </a:schemeClr>
          </a:solidFill>
          <a:ln w="28575">
            <a:solidFill>
              <a:schemeClr val="accent6">
                <a:lumMod val="50000"/>
              </a:schemeClr>
            </a:solidFill>
          </a:ln>
        </p:spPr>
        <p:txBody>
          <a:bodyPr wrap="square" rtlCol="0">
            <a:spAutoFit/>
          </a:bodyPr>
          <a:lstStyle/>
          <a:p>
            <a:r>
              <a:rPr lang="en-US" sz="1200" b="1" i="1" dirty="0">
                <a:solidFill>
                  <a:schemeClr val="accent6">
                    <a:lumMod val="50000"/>
                  </a:schemeClr>
                </a:solidFill>
              </a:rPr>
              <a:t>SPRING #2</a:t>
            </a:r>
          </a:p>
        </p:txBody>
      </p:sp>
    </p:spTree>
    <p:extLst>
      <p:ext uri="{BB962C8B-B14F-4D97-AF65-F5344CB8AC3E}">
        <p14:creationId xmlns:p14="http://schemas.microsoft.com/office/powerpoint/2010/main" val="16107802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477000" cy="685800"/>
          </a:xfrm>
        </p:spPr>
        <p:txBody>
          <a:bodyPr>
            <a:normAutofit fontScale="90000"/>
          </a:bodyPr>
          <a:lstStyle/>
          <a:p>
            <a:br>
              <a:rPr lang="en-US" dirty="0"/>
            </a:br>
            <a:r>
              <a:rPr lang="en-US" sz="3600" b="1" i="1" u="sng" dirty="0">
                <a:ln w="1905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Property Location and Description </a:t>
            </a:r>
            <a:br>
              <a:rPr lang="en-US" b="1" dirty="0">
                <a:ln w="1905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br>
            <a:endParaRPr lang="en-US" b="1" dirty="0">
              <a:ln w="1905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endParaRPr>
          </a:p>
        </p:txBody>
      </p:sp>
      <p:sp>
        <p:nvSpPr>
          <p:cNvPr id="24" name="Content Placeholder 23"/>
          <p:cNvSpPr>
            <a:spLocks noGrp="1"/>
          </p:cNvSpPr>
          <p:nvPr>
            <p:ph idx="1"/>
          </p:nvPr>
        </p:nvSpPr>
        <p:spPr>
          <a:xfrm>
            <a:off x="304800" y="5334000"/>
            <a:ext cx="6215321" cy="3352800"/>
          </a:xfrm>
          <a:ln>
            <a:solidFill>
              <a:schemeClr val="bg1"/>
            </a:solidFill>
          </a:ln>
        </p:spPr>
        <p:txBody>
          <a:bodyPr>
            <a:noAutofit/>
          </a:bodyPr>
          <a:lstStyle/>
          <a:p>
            <a:pPr marL="0" indent="0">
              <a:buNone/>
            </a:pPr>
            <a:r>
              <a:rPr lang="en-US" sz="1500" i="1" u="sng" dirty="0">
                <a:ln w="6350">
                  <a:solidFill>
                    <a:schemeClr val="accent6">
                      <a:lumMod val="75000"/>
                    </a:schemeClr>
                  </a:solidFill>
                </a:ln>
                <a:latin typeface="Bernard MT Condensed" panose="02050806060905020404" pitchFamily="18" charset="0"/>
              </a:rPr>
              <a:t>Property Location and Access </a:t>
            </a:r>
          </a:p>
          <a:p>
            <a:pPr marL="0" indent="0">
              <a:buNone/>
            </a:pPr>
            <a:r>
              <a:rPr lang="en-US" sz="1300" i="1" dirty="0">
                <a:ln w="6350">
                  <a:solidFill>
                    <a:schemeClr val="accent6">
                      <a:lumMod val="75000"/>
                    </a:schemeClr>
                  </a:solidFill>
                </a:ln>
                <a:latin typeface="Bernard MT Condensed" panose="02050806060905020404" pitchFamily="18" charset="0"/>
              </a:rPr>
              <a:t>The property is located approximately 15 miles west of Las Vegas.  Access is by State Route 160 (Blue Diamond Road )  toward the Pahrump Valley and 4.5 miles past the small mountain community of Mountain Springs Summit.  From the paved divided highway, access is by a 1.5 mile unimproved road.  The elevation rises from approximately 4900 Ft. ASL at the base, to</a:t>
            </a:r>
          </a:p>
          <a:p>
            <a:pPr marL="0" indent="0">
              <a:buNone/>
            </a:pPr>
            <a:r>
              <a:rPr lang="en-US" sz="1300" i="1" dirty="0">
                <a:ln w="6350">
                  <a:solidFill>
                    <a:schemeClr val="accent6">
                      <a:lumMod val="75000"/>
                    </a:schemeClr>
                  </a:solidFill>
                </a:ln>
                <a:latin typeface="Bernard MT Condensed" panose="02050806060905020404" pitchFamily="18" charset="0"/>
              </a:rPr>
              <a:t>Approximately 5400 Ft. ASL at the summit.</a:t>
            </a:r>
          </a:p>
          <a:p>
            <a:pPr marL="0" indent="0">
              <a:buNone/>
            </a:pPr>
            <a:r>
              <a:rPr lang="en-US" sz="1500" i="1" u="sng" dirty="0">
                <a:ln w="6350">
                  <a:solidFill>
                    <a:schemeClr val="accent6">
                      <a:lumMod val="75000"/>
                    </a:schemeClr>
                  </a:solidFill>
                </a:ln>
                <a:latin typeface="Bernard MT Condensed" panose="02050806060905020404" pitchFamily="18" charset="0"/>
              </a:rPr>
              <a:t>Property Description and Entitlements:</a:t>
            </a:r>
          </a:p>
          <a:p>
            <a:pPr marL="0" indent="0">
              <a:buNone/>
            </a:pPr>
            <a:r>
              <a:rPr lang="en-US" sz="1300" i="1" dirty="0">
                <a:ln w="6350">
                  <a:solidFill>
                    <a:schemeClr val="accent6">
                      <a:lumMod val="75000"/>
                    </a:schemeClr>
                  </a:solidFill>
                </a:ln>
                <a:latin typeface="Bernard MT Condensed" panose="02050806060905020404" pitchFamily="18" charset="0"/>
              </a:rPr>
              <a:t>This 80 Acre Parcel is surrounded on all four sides by US Government Land.</a:t>
            </a:r>
          </a:p>
          <a:p>
            <a:pPr marL="0" indent="0">
              <a:buNone/>
            </a:pPr>
            <a:r>
              <a:rPr lang="en-US" sz="1300" i="1" dirty="0">
                <a:ln w="6350">
                  <a:solidFill>
                    <a:schemeClr val="accent6">
                      <a:lumMod val="75000"/>
                    </a:schemeClr>
                  </a:solidFill>
                </a:ln>
                <a:latin typeface="Bernard MT Condensed" panose="02050806060905020404" pitchFamily="18" charset="0"/>
              </a:rPr>
              <a:t>The North, East and Western Boundaries are US Forest Service (</a:t>
            </a:r>
            <a:r>
              <a:rPr lang="en-US" sz="1300" i="1" dirty="0" err="1">
                <a:ln w="6350">
                  <a:solidFill>
                    <a:schemeClr val="accent6">
                      <a:lumMod val="75000"/>
                    </a:schemeClr>
                  </a:solidFill>
                </a:ln>
                <a:latin typeface="Bernard MT Condensed" panose="02050806060905020404" pitchFamily="18" charset="0"/>
              </a:rPr>
              <a:t>Toiyabe</a:t>
            </a:r>
            <a:r>
              <a:rPr lang="en-US" sz="1300" i="1" dirty="0">
                <a:ln w="6350">
                  <a:solidFill>
                    <a:schemeClr val="accent6">
                      <a:lumMod val="75000"/>
                    </a:schemeClr>
                  </a:solidFill>
                </a:ln>
                <a:latin typeface="Bernard MT Condensed" panose="02050806060905020404" pitchFamily="18" charset="0"/>
              </a:rPr>
              <a:t> National Forest) and </a:t>
            </a:r>
          </a:p>
          <a:p>
            <a:pPr marL="0" indent="0">
              <a:buNone/>
            </a:pPr>
            <a:r>
              <a:rPr lang="en-US" sz="1300" i="1" dirty="0">
                <a:ln w="6350">
                  <a:solidFill>
                    <a:schemeClr val="accent6">
                      <a:lumMod val="75000"/>
                    </a:schemeClr>
                  </a:solidFill>
                </a:ln>
                <a:latin typeface="Bernard MT Condensed" panose="02050806060905020404" pitchFamily="18" charset="0"/>
              </a:rPr>
              <a:t>the Southern boundary is US BLM Land.  Based on the US Patent, the property has all mineral rights excluding Oil and Gas which was reserved by the State of Nevada</a:t>
            </a:r>
          </a:p>
          <a:p>
            <a:pPr marL="0" indent="0">
              <a:buNone/>
            </a:pPr>
            <a:r>
              <a:rPr lang="en-US" sz="1300" i="1" dirty="0">
                <a:ln w="6350">
                  <a:solidFill>
                    <a:schemeClr val="accent6">
                      <a:lumMod val="75000"/>
                    </a:schemeClr>
                  </a:solidFill>
                </a:ln>
                <a:latin typeface="Bernard MT Condensed" panose="02050806060905020404" pitchFamily="18" charset="0"/>
              </a:rPr>
              <a:t>Power is available approximately 1.5 miles at the entry road adjacent to the paved highway.</a:t>
            </a:r>
          </a:p>
          <a:p>
            <a:pPr marL="0" indent="0">
              <a:buNone/>
            </a:pPr>
            <a:r>
              <a:rPr lang="en-US" sz="1300" i="1" dirty="0">
                <a:ln w="6350">
                  <a:solidFill>
                    <a:schemeClr val="accent6">
                      <a:lumMod val="75000"/>
                    </a:schemeClr>
                  </a:solidFill>
                </a:ln>
                <a:latin typeface="Bernard MT Condensed" panose="02050806060905020404" pitchFamily="18" charset="0"/>
              </a:rPr>
              <a:t>According to the Clark County Development Code,  the property is Master Planned/Zoned  </a:t>
            </a:r>
          </a:p>
          <a:p>
            <a:pPr marL="0" indent="0">
              <a:buNone/>
            </a:pPr>
            <a:r>
              <a:rPr lang="en-US" sz="1300" i="1" dirty="0">
                <a:ln w="6350">
                  <a:solidFill>
                    <a:schemeClr val="accent6">
                      <a:lumMod val="75000"/>
                    </a:schemeClr>
                  </a:solidFill>
                </a:ln>
                <a:latin typeface="Bernard MT Condensed" panose="02050806060905020404" pitchFamily="18" charset="0"/>
              </a:rPr>
              <a:t>(RU ) Residential Urban that entitles the property to One Residential Unit Per Two (2) Acres.</a:t>
            </a:r>
          </a:p>
        </p:txBody>
      </p:sp>
      <p:sp>
        <p:nvSpPr>
          <p:cNvPr id="7" name="TextBox 6"/>
          <p:cNvSpPr txBox="1"/>
          <p:nvPr/>
        </p:nvSpPr>
        <p:spPr>
          <a:xfrm>
            <a:off x="2971801" y="5943600"/>
            <a:ext cx="184731" cy="369332"/>
          </a:xfrm>
          <a:prstGeom prst="rect">
            <a:avLst/>
          </a:prstGeom>
          <a:noFill/>
        </p:spPr>
        <p:txBody>
          <a:bodyPr wrap="none" rtlCol="0">
            <a:spAutoFit/>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11" y="838200"/>
            <a:ext cx="5979790" cy="4191000"/>
          </a:xfrm>
          <a:prstGeom prst="rect">
            <a:avLst/>
          </a:prstGeom>
          <a:solidFill>
            <a:schemeClr val="accent6">
              <a:lumMod val="50000"/>
            </a:schemeClr>
          </a:solidFill>
          <a:ln w="38100">
            <a:solidFill>
              <a:schemeClr val="accent2">
                <a:lumMod val="50000"/>
              </a:schemeClr>
            </a:solidFill>
          </a:ln>
          <a:effectLst>
            <a:outerShdw blurRad="292100" dist="139700" dir="2700000" algn="tl" rotWithShape="0">
              <a:srgbClr val="333333">
                <a:alpha val="65000"/>
              </a:srgbClr>
            </a:outerShdw>
          </a:effectLst>
        </p:spPr>
      </p:pic>
      <p:cxnSp>
        <p:nvCxnSpPr>
          <p:cNvPr id="17" name="Straight Arrow Connector 16"/>
          <p:cNvCxnSpPr>
            <a:cxnSpLocks/>
            <a:stCxn id="4" idx="2"/>
          </p:cNvCxnSpPr>
          <p:nvPr/>
        </p:nvCxnSpPr>
        <p:spPr>
          <a:xfrm flipH="1">
            <a:off x="2057400" y="2369065"/>
            <a:ext cx="1301931" cy="5910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1"/>
          </p:cNvCxnSpPr>
          <p:nvPr/>
        </p:nvCxnSpPr>
        <p:spPr>
          <a:xfrm flipH="1">
            <a:off x="1713703" y="3381375"/>
            <a:ext cx="800897" cy="327761"/>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18062" y="1637742"/>
            <a:ext cx="2882538" cy="731323"/>
          </a:xfrm>
          <a:prstGeom prst="rect">
            <a:avLst/>
          </a:prstGeom>
          <a:solidFill>
            <a:schemeClr val="accent3">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FF0000"/>
                </a:solidFill>
                <a:effectLst>
                  <a:outerShdw blurRad="38100" dist="38100" dir="2700000" algn="tl">
                    <a:srgbClr val="000000">
                      <a:alpha val="43137"/>
                    </a:srgbClr>
                  </a:outerShdw>
                </a:effectLst>
              </a:rPr>
              <a:t>Sandstone Ranch</a:t>
            </a:r>
          </a:p>
          <a:p>
            <a:pPr algn="ctr"/>
            <a:r>
              <a:rPr lang="en-US" sz="2000" b="1" i="1" dirty="0">
                <a:solidFill>
                  <a:srgbClr val="FF0000"/>
                </a:solidFill>
                <a:effectLst>
                  <a:outerShdw blurRad="38100" dist="38100" dir="2700000" algn="tl">
                    <a:srgbClr val="000000">
                      <a:alpha val="43137"/>
                    </a:srgbClr>
                  </a:outerShdw>
                </a:effectLst>
              </a:rPr>
              <a:t>80 (+/-) Acres   </a:t>
            </a:r>
          </a:p>
        </p:txBody>
      </p:sp>
      <p:sp>
        <p:nvSpPr>
          <p:cNvPr id="6" name="Rectangle 5"/>
          <p:cNvSpPr/>
          <p:nvPr/>
        </p:nvSpPr>
        <p:spPr>
          <a:xfrm>
            <a:off x="2514600" y="3286125"/>
            <a:ext cx="1371600" cy="190500"/>
          </a:xfrm>
          <a:prstGeom prst="rect">
            <a:avLst/>
          </a:prstGeom>
          <a:solidFill>
            <a:schemeClr val="accent3">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a:solidFill>
                  <a:schemeClr val="tx1">
                    <a:lumMod val="95000"/>
                    <a:lumOff val="5000"/>
                  </a:schemeClr>
                </a:solidFill>
                <a:effectLst>
                  <a:outerShdw blurRad="38100" dist="38100" dir="2700000" algn="tl">
                    <a:srgbClr val="000000">
                      <a:alpha val="43137"/>
                    </a:srgbClr>
                  </a:outerShdw>
                </a:effectLst>
              </a:rPr>
              <a:t>Historic Pipelines &amp; Troughs </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847977"/>
            <a:ext cx="762000" cy="749298"/>
          </a:xfrm>
          <a:prstGeom prst="rect">
            <a:avLst/>
          </a:prstGeom>
          <a:ln w="19050">
            <a:solidFill>
              <a:schemeClr val="accent2">
                <a:lumMod val="50000"/>
              </a:schemeClr>
            </a:solidFill>
          </a:ln>
        </p:spPr>
      </p:pic>
      <p:cxnSp>
        <p:nvCxnSpPr>
          <p:cNvPr id="34" name="Straight Arrow Connector 33"/>
          <p:cNvCxnSpPr/>
          <p:nvPr/>
        </p:nvCxnSpPr>
        <p:spPr>
          <a:xfrm flipH="1">
            <a:off x="4800600" y="3578061"/>
            <a:ext cx="338667" cy="25399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58013" y="3524250"/>
            <a:ext cx="838200" cy="186531"/>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a:solidFill>
                  <a:schemeClr val="tx1"/>
                </a:solidFill>
                <a:effectLst>
                  <a:outerShdw blurRad="38100" dist="38100" dir="2700000" algn="tl">
                    <a:srgbClr val="000000">
                      <a:alpha val="43137"/>
                    </a:srgbClr>
                  </a:outerShdw>
                </a:effectLst>
              </a:rPr>
              <a:t>Power Line</a:t>
            </a:r>
            <a:r>
              <a:rPr lang="en-US" sz="800" b="1" i="1" dirty="0">
                <a:solidFill>
                  <a:schemeClr val="tx1"/>
                </a:solidFill>
                <a:effectLst>
                  <a:outerShdw blurRad="38100" dist="38100" dir="2700000" algn="tl">
                    <a:srgbClr val="000000">
                      <a:alpha val="43137"/>
                    </a:srgbClr>
                  </a:outerShdw>
                </a:effectLst>
              </a:rPr>
              <a:t> </a:t>
            </a:r>
          </a:p>
        </p:txBody>
      </p:sp>
      <p:sp>
        <p:nvSpPr>
          <p:cNvPr id="49" name="Oval 48"/>
          <p:cNvSpPr/>
          <p:nvPr/>
        </p:nvSpPr>
        <p:spPr>
          <a:xfrm>
            <a:off x="2877132" y="4011611"/>
            <a:ext cx="685800" cy="171450"/>
          </a:xfrm>
          <a:prstGeom prst="ellipse">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a:ln>
                  <a:solidFill>
                    <a:schemeClr val="accent2">
                      <a:lumMod val="50000"/>
                    </a:schemeClr>
                  </a:solidFill>
                </a:ln>
                <a:solidFill>
                  <a:schemeClr val="tx1"/>
                </a:solidFill>
                <a:effectLst>
                  <a:outerShdw blurRad="38100" dist="38100" dir="2700000" algn="tl">
                    <a:srgbClr val="000000">
                      <a:alpha val="43137"/>
                    </a:srgbClr>
                  </a:outerShdw>
                </a:effectLst>
              </a:rPr>
              <a:t>SR 160</a:t>
            </a:r>
          </a:p>
        </p:txBody>
      </p:sp>
      <p:cxnSp>
        <p:nvCxnSpPr>
          <p:cNvPr id="52" name="Straight Arrow Connector 51"/>
          <p:cNvCxnSpPr/>
          <p:nvPr/>
        </p:nvCxnSpPr>
        <p:spPr>
          <a:xfrm flipH="1" flipV="1">
            <a:off x="2581566" y="4011611"/>
            <a:ext cx="295566" cy="85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9" idx="6"/>
          </p:cNvCxnSpPr>
          <p:nvPr/>
        </p:nvCxnSpPr>
        <p:spPr>
          <a:xfrm flipV="1">
            <a:off x="3562932" y="3724274"/>
            <a:ext cx="323268" cy="3730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1" y="4406879"/>
            <a:ext cx="761999" cy="215444"/>
          </a:xfrm>
          <a:prstGeom prst="rect">
            <a:avLst/>
          </a:prstGeom>
          <a:solidFill>
            <a:schemeClr val="accent3">
              <a:lumMod val="60000"/>
              <a:lumOff val="40000"/>
            </a:schemeClr>
          </a:solidFill>
          <a:ln w="19050">
            <a:solidFill>
              <a:schemeClr val="tx1"/>
            </a:solidFill>
          </a:ln>
        </p:spPr>
        <p:txBody>
          <a:bodyPr wrap="square" rtlCol="0">
            <a:spAutoFit/>
          </a:bodyPr>
          <a:lstStyle/>
          <a:p>
            <a:r>
              <a:rPr lang="en-US" sz="800" i="1" dirty="0">
                <a:latin typeface="Bernard MT Condensed" panose="02050806060905020404" pitchFamily="18" charset="0"/>
              </a:rPr>
              <a:t>To Las Vegas</a:t>
            </a:r>
          </a:p>
        </p:txBody>
      </p:sp>
      <p:cxnSp>
        <p:nvCxnSpPr>
          <p:cNvPr id="13" name="Curved Connector 12"/>
          <p:cNvCxnSpPr>
            <a:stCxn id="10" idx="3"/>
          </p:cNvCxnSpPr>
          <p:nvPr/>
        </p:nvCxnSpPr>
        <p:spPr>
          <a:xfrm>
            <a:off x="4572000" y="4514601"/>
            <a:ext cx="914400" cy="400111"/>
          </a:xfrm>
          <a:prstGeom prst="curved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81199" y="4597317"/>
            <a:ext cx="745243" cy="215444"/>
          </a:xfrm>
          <a:prstGeom prst="rect">
            <a:avLst/>
          </a:prstGeom>
          <a:solidFill>
            <a:schemeClr val="accent3">
              <a:lumMod val="60000"/>
              <a:lumOff val="40000"/>
            </a:schemeClr>
          </a:solidFill>
          <a:ln w="19050">
            <a:solidFill>
              <a:schemeClr val="tx1"/>
            </a:solidFill>
          </a:ln>
        </p:spPr>
        <p:txBody>
          <a:bodyPr wrap="square" rtlCol="0">
            <a:spAutoFit/>
          </a:bodyPr>
          <a:lstStyle/>
          <a:p>
            <a:r>
              <a:rPr lang="en-US" sz="800" i="1" dirty="0">
                <a:latin typeface="Bernard MT Condensed" panose="02050806060905020404" pitchFamily="18" charset="0"/>
              </a:rPr>
              <a:t>To Pahrump</a:t>
            </a:r>
          </a:p>
        </p:txBody>
      </p:sp>
      <p:cxnSp>
        <p:nvCxnSpPr>
          <p:cNvPr id="26" name="Curved Connector 25"/>
          <p:cNvCxnSpPr>
            <a:stCxn id="23" idx="1"/>
          </p:cNvCxnSpPr>
          <p:nvPr/>
        </p:nvCxnSpPr>
        <p:spPr>
          <a:xfrm rot="10800000">
            <a:off x="838205" y="4623393"/>
            <a:ext cx="1142995" cy="81647"/>
          </a:xfrm>
          <a:prstGeom prst="curved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rot="10800000" flipV="1">
            <a:off x="685801" y="3724274"/>
            <a:ext cx="491313" cy="458786"/>
          </a:xfrm>
          <a:prstGeom prst="curvedConnector3">
            <a:avLst>
              <a:gd name="adj1" fmla="val 1321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AFE232-C830-4474-96DB-A7529F8DEFA6}"/>
              </a:ext>
            </a:extLst>
          </p:cNvPr>
          <p:cNvSpPr txBox="1"/>
          <p:nvPr/>
        </p:nvSpPr>
        <p:spPr>
          <a:xfrm>
            <a:off x="1865975" y="2904321"/>
            <a:ext cx="191425" cy="457199"/>
          </a:xfrm>
          <a:prstGeom prst="rect">
            <a:avLst/>
          </a:prstGeom>
          <a:noFill/>
          <a:ln w="12700">
            <a:solidFill>
              <a:srgbClr val="FF0000"/>
            </a:solidFill>
          </a:ln>
        </p:spPr>
        <p:txBody>
          <a:bodyPr wrap="square" rtlCol="0">
            <a:spAutoFit/>
          </a:bodyPr>
          <a:lstStyle/>
          <a:p>
            <a:endParaRPr lang="en-US" dirty="0"/>
          </a:p>
        </p:txBody>
      </p:sp>
      <p:sp>
        <p:nvSpPr>
          <p:cNvPr id="20" name="TextBox 19">
            <a:extLst>
              <a:ext uri="{FF2B5EF4-FFF2-40B4-BE49-F238E27FC236}">
                <a16:creationId xmlns:a16="http://schemas.microsoft.com/office/drawing/2014/main" id="{ED8FF58B-BC5B-4DC6-9362-7735C95A9A03}"/>
              </a:ext>
            </a:extLst>
          </p:cNvPr>
          <p:cNvSpPr txBox="1"/>
          <p:nvPr/>
        </p:nvSpPr>
        <p:spPr>
          <a:xfrm>
            <a:off x="587026" y="2957214"/>
            <a:ext cx="1192823" cy="369332"/>
          </a:xfrm>
          <a:prstGeom prst="rect">
            <a:avLst/>
          </a:prstGeom>
          <a:noFill/>
        </p:spPr>
        <p:txBody>
          <a:bodyPr wrap="square" rtlCol="0">
            <a:spAutoFit/>
          </a:bodyPr>
          <a:lstStyle/>
          <a:p>
            <a:r>
              <a:rPr lang="en-US" b="1" dirty="0"/>
              <a:t>BLM LAND</a:t>
            </a:r>
          </a:p>
        </p:txBody>
      </p:sp>
      <p:sp>
        <p:nvSpPr>
          <p:cNvPr id="21" name="TextBox 20">
            <a:extLst>
              <a:ext uri="{FF2B5EF4-FFF2-40B4-BE49-F238E27FC236}">
                <a16:creationId xmlns:a16="http://schemas.microsoft.com/office/drawing/2014/main" id="{6EF80A92-F1F6-44FC-99CC-CAB9C59A97AD}"/>
              </a:ext>
            </a:extLst>
          </p:cNvPr>
          <p:cNvSpPr txBox="1"/>
          <p:nvPr/>
        </p:nvSpPr>
        <p:spPr>
          <a:xfrm>
            <a:off x="2114151" y="2845098"/>
            <a:ext cx="2076848" cy="369332"/>
          </a:xfrm>
          <a:prstGeom prst="rect">
            <a:avLst/>
          </a:prstGeom>
          <a:noFill/>
        </p:spPr>
        <p:txBody>
          <a:bodyPr wrap="square" rtlCol="0">
            <a:spAutoFit/>
          </a:bodyPr>
          <a:lstStyle/>
          <a:p>
            <a:r>
              <a:rPr lang="en-US" b="1" dirty="0"/>
              <a:t>US FOREST SERVICE</a:t>
            </a:r>
          </a:p>
        </p:txBody>
      </p:sp>
    </p:spTree>
    <p:extLst>
      <p:ext uri="{BB962C8B-B14F-4D97-AF65-F5344CB8AC3E}">
        <p14:creationId xmlns:p14="http://schemas.microsoft.com/office/powerpoint/2010/main" val="19689775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533400" y="942753"/>
            <a:ext cx="5867400" cy="2971800"/>
          </a:xfrm>
          <a:prstGeom prst="rect">
            <a:avLst/>
          </a:prstGeom>
          <a:noFill/>
          <a:ln w="38100" cmpd="sng">
            <a:solidFill>
              <a:schemeClr val="accent2">
                <a:lumMod val="50000"/>
              </a:schemeClr>
            </a:solidFill>
            <a:miter lim="800000"/>
            <a:headEnd/>
            <a:tailEnd/>
          </a:ln>
          <a:effectLst/>
        </p:spPr>
      </p:pic>
      <p:sp>
        <p:nvSpPr>
          <p:cNvPr id="8" name="TextBox 7"/>
          <p:cNvSpPr txBox="1"/>
          <p:nvPr/>
        </p:nvSpPr>
        <p:spPr>
          <a:xfrm flipH="1">
            <a:off x="533400" y="228601"/>
            <a:ext cx="6248400" cy="553998"/>
          </a:xfrm>
          <a:prstGeom prst="rect">
            <a:avLst/>
          </a:prstGeom>
          <a:noFill/>
          <a:ln>
            <a:solidFill>
              <a:schemeClr val="bg1"/>
            </a:solidFill>
          </a:ln>
        </p:spPr>
        <p:txBody>
          <a:bodyPr wrap="square" rtlCol="0">
            <a:spAutoFit/>
          </a:bodyPr>
          <a:lstStyle/>
          <a:p>
            <a:r>
              <a:rPr lang="en-US" sz="3000" b="1" i="1" u="sng" dirty="0">
                <a:ln w="1905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nard MT Condensed" panose="02050806060905020404" pitchFamily="18" charset="0"/>
              </a:rPr>
              <a:t>General Terms and Conditions of Sale </a:t>
            </a:r>
            <a:endParaRPr lang="en-US" sz="3000" b="1" u="sng" dirty="0">
              <a:ln w="1905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p:nvPr/>
        </p:nvSpPr>
        <p:spPr>
          <a:xfrm>
            <a:off x="381000" y="7267353"/>
            <a:ext cx="6172200" cy="1600438"/>
          </a:xfrm>
          <a:prstGeom prst="rect">
            <a:avLst/>
          </a:prstGeom>
          <a:noFill/>
          <a:ln>
            <a:solidFill>
              <a:schemeClr val="bg1"/>
            </a:solidFill>
          </a:ln>
        </p:spPr>
        <p:txBody>
          <a:bodyPr wrap="square" rtlCol="0">
            <a:spAutoFit/>
          </a:bodyPr>
          <a:lstStyle/>
          <a:p>
            <a:endParaRPr lang="en-US" sz="1400" i="1" dirty="0">
              <a:ln>
                <a:solidFill>
                  <a:schemeClr val="accent6">
                    <a:lumMod val="50000"/>
                  </a:schemeClr>
                </a:solidFill>
              </a:ln>
              <a:latin typeface="Bernard MT Condensed" panose="02050806060905020404" pitchFamily="18" charset="0"/>
            </a:endParaRPr>
          </a:p>
          <a:p>
            <a:r>
              <a:rPr lang="en-US" sz="1400" i="1" dirty="0">
                <a:ln>
                  <a:solidFill>
                    <a:schemeClr val="accent6">
                      <a:lumMod val="75000"/>
                    </a:schemeClr>
                  </a:solidFill>
                </a:ln>
                <a:latin typeface="Bernard MT Condensed" panose="02050806060905020404" pitchFamily="18" charset="0"/>
              </a:rPr>
              <a:t>The Sandstone Ranch is being offered for sale in its entirety as one Eighty (80) Acre Parcel. The property  will  be sold as is, where is and with all faults, all cash at Close of Escrow at a Purchase Price of  $4,800,000. </a:t>
            </a:r>
          </a:p>
          <a:p>
            <a:r>
              <a:rPr lang="en-US" sz="1400" i="1" dirty="0">
                <a:ln>
                  <a:solidFill>
                    <a:schemeClr val="accent6">
                      <a:lumMod val="75000"/>
                    </a:schemeClr>
                  </a:solidFill>
                </a:ln>
                <a:latin typeface="Bernard MT Condensed" panose="02050806060905020404" pitchFamily="18" charset="0"/>
              </a:rPr>
              <a:t>This Property is being offered exclusively by Clark County Management, Corporation and shown by appointment only.  Any third-party representation is prohibited without prior written approval.</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4038601"/>
            <a:ext cx="5867400" cy="3200398"/>
          </a:xfrm>
          <a:prstGeom prst="rect">
            <a:avLst/>
          </a:prstGeom>
          <a:ln w="38100">
            <a:solidFill>
              <a:schemeClr val="accent2">
                <a:lumMod val="50000"/>
              </a:schemeClr>
            </a:solidFill>
          </a:ln>
        </p:spPr>
      </p:pic>
    </p:spTree>
    <p:extLst>
      <p:ext uri="{BB962C8B-B14F-4D97-AF65-F5344CB8AC3E}">
        <p14:creationId xmlns:p14="http://schemas.microsoft.com/office/powerpoint/2010/main" val="167128321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4156</TotalTime>
  <Words>715</Words>
  <Application>Microsoft Office PowerPoint</Application>
  <PresentationFormat>On-screen Show (4:3)</PresentationFormat>
  <Paragraphs>50</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Bernard MT Condensed</vt:lpstr>
      <vt:lpstr>Calibri</vt:lpstr>
      <vt:lpstr>Office Theme</vt:lpstr>
      <vt:lpstr> THE SANDSTONE RANCH   MULE  Springs, Nevada </vt:lpstr>
      <vt:lpstr>Sandstone Ranch History</vt:lpstr>
      <vt:lpstr>PowerPoint Presentation</vt:lpstr>
      <vt:lpstr> Property Location and Description  </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234</cp:revision>
  <cp:lastPrinted>2018-07-24T13:17:27Z</cp:lastPrinted>
  <dcterms:created xsi:type="dcterms:W3CDTF">2018-06-19T00:45:02Z</dcterms:created>
  <dcterms:modified xsi:type="dcterms:W3CDTF">2022-04-27T04:18:15Z</dcterms:modified>
</cp:coreProperties>
</file>